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  <p:sldMasterId id="2147484162" r:id="rId2"/>
  </p:sldMasterIdLst>
  <p:notesMasterIdLst>
    <p:notesMasterId r:id="rId102"/>
  </p:notesMasterIdLst>
  <p:handoutMasterIdLst>
    <p:handoutMasterId r:id="rId103"/>
  </p:handoutMasterIdLst>
  <p:sldIdLst>
    <p:sldId id="1962" r:id="rId3"/>
    <p:sldId id="326" r:id="rId4"/>
    <p:sldId id="270" r:id="rId5"/>
    <p:sldId id="283" r:id="rId6"/>
    <p:sldId id="662" r:id="rId7"/>
    <p:sldId id="258" r:id="rId8"/>
    <p:sldId id="661" r:id="rId9"/>
    <p:sldId id="259" r:id="rId10"/>
    <p:sldId id="329" r:id="rId11"/>
    <p:sldId id="330" r:id="rId12"/>
    <p:sldId id="675" r:id="rId13"/>
    <p:sldId id="1968" r:id="rId14"/>
    <p:sldId id="331" r:id="rId15"/>
    <p:sldId id="260" r:id="rId16"/>
    <p:sldId id="332" r:id="rId17"/>
    <p:sldId id="1963" r:id="rId18"/>
    <p:sldId id="663" r:id="rId19"/>
    <p:sldId id="1964" r:id="rId20"/>
    <p:sldId id="628" r:id="rId21"/>
    <p:sldId id="1965" r:id="rId22"/>
    <p:sldId id="1969" r:id="rId23"/>
    <p:sldId id="676" r:id="rId24"/>
    <p:sldId id="678" r:id="rId25"/>
    <p:sldId id="679" r:id="rId26"/>
    <p:sldId id="680" r:id="rId27"/>
    <p:sldId id="677" r:id="rId28"/>
    <p:sldId id="334" r:id="rId29"/>
    <p:sldId id="336" r:id="rId30"/>
    <p:sldId id="337" r:id="rId31"/>
    <p:sldId id="290" r:id="rId32"/>
    <p:sldId id="338" r:id="rId33"/>
    <p:sldId id="339" r:id="rId34"/>
    <p:sldId id="1970" r:id="rId35"/>
    <p:sldId id="340" r:id="rId36"/>
    <p:sldId id="681" r:id="rId37"/>
    <p:sldId id="341" r:id="rId38"/>
    <p:sldId id="342" r:id="rId39"/>
    <p:sldId id="682" r:id="rId40"/>
    <p:sldId id="343" r:id="rId41"/>
    <p:sldId id="1971" r:id="rId42"/>
    <p:sldId id="327" r:id="rId43"/>
    <p:sldId id="328" r:id="rId44"/>
    <p:sldId id="286" r:id="rId45"/>
    <p:sldId id="299" r:id="rId46"/>
    <p:sldId id="1966" r:id="rId47"/>
    <p:sldId id="344" r:id="rId48"/>
    <p:sldId id="345" r:id="rId49"/>
    <p:sldId id="293" r:id="rId50"/>
    <p:sldId id="1967" r:id="rId51"/>
    <p:sldId id="346" r:id="rId52"/>
    <p:sldId id="348" r:id="rId53"/>
    <p:sldId id="349" r:id="rId54"/>
    <p:sldId id="664" r:id="rId55"/>
    <p:sldId id="665" r:id="rId56"/>
    <p:sldId id="666" r:id="rId57"/>
    <p:sldId id="667" r:id="rId58"/>
    <p:sldId id="668" r:id="rId59"/>
    <p:sldId id="292" r:id="rId60"/>
    <p:sldId id="321" r:id="rId61"/>
    <p:sldId id="322" r:id="rId62"/>
    <p:sldId id="323" r:id="rId63"/>
    <p:sldId id="659" r:id="rId64"/>
    <p:sldId id="669" r:id="rId65"/>
    <p:sldId id="671" r:id="rId66"/>
    <p:sldId id="670" r:id="rId67"/>
    <p:sldId id="672" r:id="rId68"/>
    <p:sldId id="683" r:id="rId69"/>
    <p:sldId id="673" r:id="rId70"/>
    <p:sldId id="312" r:id="rId71"/>
    <p:sldId id="314" r:id="rId72"/>
    <p:sldId id="316" r:id="rId73"/>
    <p:sldId id="317" r:id="rId74"/>
    <p:sldId id="1972" r:id="rId75"/>
    <p:sldId id="686" r:id="rId76"/>
    <p:sldId id="288" r:id="rId77"/>
    <p:sldId id="289" r:id="rId78"/>
    <p:sldId id="301" r:id="rId79"/>
    <p:sldId id="262" r:id="rId80"/>
    <p:sldId id="569" r:id="rId81"/>
    <p:sldId id="313" r:id="rId82"/>
    <p:sldId id="319" r:id="rId83"/>
    <p:sldId id="350" r:id="rId84"/>
    <p:sldId id="685" r:id="rId85"/>
    <p:sldId id="353" r:id="rId86"/>
    <p:sldId id="658" r:id="rId87"/>
    <p:sldId id="354" r:id="rId88"/>
    <p:sldId id="351" r:id="rId89"/>
    <p:sldId id="674" r:id="rId90"/>
    <p:sldId id="324" r:id="rId91"/>
    <p:sldId id="1973" r:id="rId92"/>
    <p:sldId id="660" r:id="rId93"/>
    <p:sldId id="294" r:id="rId94"/>
    <p:sldId id="296" r:id="rId95"/>
    <p:sldId id="295" r:id="rId96"/>
    <p:sldId id="297" r:id="rId97"/>
    <p:sldId id="291" r:id="rId98"/>
    <p:sldId id="298" r:id="rId99"/>
    <p:sldId id="352" r:id="rId100"/>
    <p:sldId id="281" r:id="rId10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DFF"/>
    <a:srgbClr val="ADD6FF"/>
    <a:srgbClr val="C0C9F6"/>
    <a:srgbClr val="FFC000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87406" autoAdjust="0"/>
  </p:normalViewPr>
  <p:slideViewPr>
    <p:cSldViewPr>
      <p:cViewPr varScale="1">
        <p:scale>
          <a:sx n="79" d="100"/>
          <a:sy n="79" d="100"/>
        </p:scale>
        <p:origin x="58" y="1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1997ABA-BD75-4935-BE34-D843EA9196CD}" type="datetimeFigureOut">
              <a:rPr lang="zh-CN" altLang="en-US"/>
              <a:pPr>
                <a:defRPr/>
              </a:pPr>
              <a:t>2025/1/7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DC01CE7-FB5D-406F-82D3-C0CBC7CC4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4F2E7F-5480-4B21-B133-FABC7CF3F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4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5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FA8D314B-640C-4CC9-B315-A4AE08E60BF0}" type="slidenum">
              <a:rPr lang="en-US" smtClean="0">
                <a:solidFill>
                  <a:prstClr val="black"/>
                </a:solidFill>
                <a:latin typeface="Calibri"/>
                <a:ea typeface="+mn-ea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93</a:t>
            </a:fld>
            <a:endParaRPr lang="en-US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74D5-7AB7-4357-9C95-B2841929A2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F26C82C-6440-4318-85EA-E6CF6ADDD34E}" type="slidenum">
              <a:rPr lang="zh-CN" altLang="en-US" smtClean="0">
                <a:latin typeface="Arial" panose="020B0604020202020204" pitchFamily="34" charset="0"/>
              </a:rPr>
              <a:pPr/>
              <a:t>41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94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直接用指针指向对应区域，不用再拷贝了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96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A53C191-05CD-45D4-A3F5-5BFF2C4D59DC}" type="slidenum">
              <a:rPr lang="zh-CN" altLang="en-US" smtClean="0">
                <a:latin typeface="Arial" panose="020B0604020202020204" pitchFamily="34" charset="0"/>
              </a:rPr>
              <a:pPr/>
              <a:t>75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每个进程对应的内核空间对应于同一个物理空间</a:t>
            </a:r>
            <a:br>
              <a:rPr lang="en-US" altLang="zh-CN" dirty="0"/>
            </a:br>
            <a:r>
              <a:rPr lang="zh-CN" altLang="en-US" dirty="0"/>
              <a:t>所以能获取其他进程的数据（缺点）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优点：资源复用、便于数据传递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F2E7F-5480-4B21-B133-FABC7CF3FCDD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6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1C49F1-19C0-447B-8BB3-5C37FB63F2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2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E7463-12B9-4F59-A045-9A883EEB21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61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B54E6-D965-4071-A71E-BA8633E2FC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754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A5D0-0DC7-4EDB-9FE5-8F9F136168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46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F3308-FAE6-4703-A589-E6E922D6C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3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271DD1-CC8C-4EE4-8400-05789B270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-13336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81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24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340531-0A3B-1E26-C710-927E5751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AAA8FD-D60E-16A4-CD42-CDCC8BC35BA8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章节4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：内存管理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续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312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5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26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4FCD6CB-7F30-9CF3-0D24-420217B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1AAAB95-DCC3-33DA-6C76-FA34F5FC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0F144CA-4343-A781-6A46-3EBDD30A3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079AA8-3578-DBF0-586C-9D8243BA2163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FB79C6F4-0C06-57D0-36E8-87EC656103B1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0825C8-8D86-9D15-DCEA-AFF92B663276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A86B0-8BA9-2267-B7D2-65358194B4F0}"/>
              </a:ext>
            </a:extLst>
          </p:cNvPr>
          <p:cNvSpPr txBox="1"/>
          <p:nvPr userDrawn="1"/>
        </p:nvSpPr>
        <p:spPr>
          <a:xfrm>
            <a:off x="152400" y="0"/>
            <a:ext cx="695171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</p:spTree>
    <p:extLst>
      <p:ext uri="{BB962C8B-B14F-4D97-AF65-F5344CB8AC3E}">
        <p14:creationId xmlns:p14="http://schemas.microsoft.com/office/powerpoint/2010/main" val="3733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01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5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29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2534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2534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9C054-BF2A-43A1-85AA-30C75C185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7C914FF-314A-4B50-8F5B-3B17B75DD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C7BE28-B7BC-6022-6E3B-6CDE3A30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09BB76-661F-4F23-A2E6-DCF093FEDF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0728F39C-AC81-DCBC-F78E-0FA10B79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00940E-3F4F-BEDD-B289-FBA1F01629E4}"/>
              </a:ext>
            </a:extLst>
          </p:cNvPr>
          <p:cNvSpPr txBox="1"/>
          <p:nvPr userDrawn="1"/>
        </p:nvSpPr>
        <p:spPr>
          <a:xfrm>
            <a:off x="152400" y="0"/>
            <a:ext cx="7311752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：系统启动和工作原理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E8E881DD-9CD4-4217-99AC-6BAED968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12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9DC3-3093-48E8-AD03-60440D428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32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4310-2554-4E97-BA1B-CBF07D92A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62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C4AE-AB65-4DEC-B7FE-6B1E92F9A1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1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65BF3-61F6-4412-B804-22036ADF53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698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7E27B-A759-4E34-8488-01FC446FC6E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086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2123F-03F0-4D00-B408-5F39B6D5EE6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315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056147-33AC-1B19-4B47-10A6D2BE9D59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0006D-EDEB-D1AB-1C75-CE0177588B9A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7CC09-25CF-485B-AE6C-87F37210DF9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1" r:id="rId13"/>
    <p:sldLayoutId id="214748417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3E8A0-4D4F-4BFB-9758-3F274B7D38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altLang="en-US" sz="2400" kern="0" dirty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0" dirty="0" smtClean="0">
          <a:solidFill>
            <a:srgbClr val="0000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mobisys.cc/labvideo/qemu%e6%a8%a1%e6%8b%9f%e5%87%ba%e7%9a%84riscv%e5%a4%84%e7%90%86%e5%99%a8%e7%9a%84%e5%90%af%e5%8a%a8%e8%bf%87%e7%a8%8b%e5%88%86%e6%9e%90by%e5%8a%a9%e6%95%99kjr@2023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：系统启动和工作过程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获得物理内存分布后</a:t>
            </a:r>
            <a:r>
              <a:rPr lang="en-US" altLang="zh-CN" dirty="0"/>
              <a:t>OS</a:t>
            </a:r>
            <a:r>
              <a:rPr lang="zh-CN" altLang="en-US" dirty="0"/>
              <a:t>如何使用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page_init</a:t>
            </a:r>
            <a:r>
              <a:rPr lang="zh-CN" altLang="en-US" dirty="0"/>
              <a:t>时将这些数据纳入管理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5399" y="6121967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/>
              <a:t>http://</a:t>
            </a:r>
            <a:r>
              <a:rPr lang="en-US" altLang="zh-CN" dirty="0" err="1"/>
              <a:t>www.uruk</a:t>
            </a:r>
            <a:r>
              <a:rPr lang="en-US" altLang="zh-CN" err="1"/>
              <a:t>.</a:t>
            </a:r>
            <a:r>
              <a:rPr lang="en-US" altLang="zh-CN"/>
              <a:t>org/orig-grub/</a:t>
            </a:r>
            <a:r>
              <a:rPr lang="en-US" altLang="zh-CN" dirty="0" err="1"/>
              <a:t>mem64mb.html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285828-E9D8-6F89-763D-D5A87B6A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215312"/>
            <a:ext cx="5290600" cy="3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04B00E-7477-4321-994E-F7E1252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A14A54-F8D3-492D-929C-7362E56D4D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为什么新买的内存可以用在原来的程序中？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4B7B-5A25-4FDC-8495-C97C2A4DD5D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BIOS</a:t>
            </a:r>
            <a:r>
              <a:rPr lang="zh-CN" altLang="en-US" dirty="0"/>
              <a:t>在每次开机时都会进行内存检查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OS</a:t>
            </a:r>
            <a:r>
              <a:rPr lang="zh-CN" altLang="en-US" dirty="0"/>
              <a:t>启动时，通过</a:t>
            </a:r>
            <a:r>
              <a:rPr lang="en-US" altLang="zh-CN" dirty="0"/>
              <a:t>INT</a:t>
            </a:r>
            <a:r>
              <a:rPr lang="zh-CN" altLang="en-US" dirty="0"/>
              <a:t>调用，或者系统参数传递给</a:t>
            </a:r>
            <a:r>
              <a:rPr lang="en-US" altLang="zh-CN" dirty="0"/>
              <a:t>OS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有时也会自行检查</a:t>
            </a:r>
            <a:r>
              <a:rPr lang="en-US" altLang="zh-CN" dirty="0"/>
              <a:t>OS</a:t>
            </a:r>
            <a:r>
              <a:rPr lang="zh-CN" altLang="en-US" dirty="0"/>
              <a:t>的容量和布局？</a:t>
            </a:r>
            <a:endParaRPr lang="en-US" altLang="zh-CN" dirty="0"/>
          </a:p>
          <a:p>
            <a:r>
              <a:rPr lang="zh-CN" altLang="en-US" dirty="0"/>
              <a:t>这样开机和启动会不会很慢？</a:t>
            </a:r>
            <a:endParaRPr lang="en-US" altLang="zh-CN" dirty="0"/>
          </a:p>
          <a:p>
            <a:r>
              <a:rPr lang="zh-CN" altLang="en-US" dirty="0"/>
              <a:t>很多优化的方法出现了</a:t>
            </a:r>
            <a:endParaRPr lang="en-US" altLang="zh-CN" dirty="0"/>
          </a:p>
          <a:p>
            <a:pPr lvl="1"/>
            <a:r>
              <a:rPr lang="zh-CN" altLang="en-US" dirty="0"/>
              <a:t>内存上的</a:t>
            </a:r>
            <a:r>
              <a:rPr lang="en-US" altLang="zh-CN" dirty="0"/>
              <a:t>SPD</a:t>
            </a:r>
          </a:p>
          <a:p>
            <a:pPr lvl="1"/>
            <a:r>
              <a:rPr lang="zh-CN" altLang="en-US" dirty="0"/>
              <a:t>某些品牌机的开箱检测器</a:t>
            </a:r>
            <a:endParaRPr lang="en-US" altLang="zh-CN" dirty="0"/>
          </a:p>
          <a:p>
            <a:r>
              <a:rPr lang="en-US" altLang="zh-CN" dirty="0" err="1"/>
              <a:t>uCore</a:t>
            </a:r>
            <a:r>
              <a:rPr lang="zh-CN" altLang="en-US" dirty="0"/>
              <a:t>里面使用了一个非常不合理的省事方案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59A304-C59A-41A6-8263-69DE62CE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440" y="2852936"/>
            <a:ext cx="5040560" cy="21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533AF9-53E0-476E-9FCA-47033AE5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5A8BD49-0E3C-4724-8F1C-11E650D4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E952D7-5752-4B9E-8F49-966507CB8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792E09-0E15-4FDE-8B87-3E994E077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1602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0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65A37-AFEF-A839-76B0-7631C4A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2BD6A2-C33B-D7A8-F757-8B847EEB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14966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令人抓狂的</a:t>
            </a:r>
            <a:r>
              <a:rPr lang="en-US" altLang="zh-CN" dirty="0"/>
              <a:t>80386:</a:t>
            </a:r>
            <a:r>
              <a:rPr lang="zh-CN" altLang="en-US" dirty="0"/>
              <a:t> 实模式、保护模式、段机制、页机制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581FE-D34A-7ED7-2739-381F5DA89A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启动在实模式</a:t>
            </a:r>
            <a:endParaRPr lang="en-US" altLang="zh-CN" dirty="0"/>
          </a:p>
          <a:p>
            <a:r>
              <a:rPr lang="zh-CN" altLang="en-US" dirty="0"/>
              <a:t>手动开启保护模式</a:t>
            </a:r>
            <a:endParaRPr lang="en-US" altLang="zh-CN" dirty="0"/>
          </a:p>
          <a:p>
            <a:pPr lvl="1"/>
            <a:r>
              <a:rPr lang="zh-CN" altLang="en-US" dirty="0"/>
              <a:t>保护模式自带段机制</a:t>
            </a:r>
            <a:endParaRPr lang="en-US" altLang="zh-CN" dirty="0"/>
          </a:p>
          <a:p>
            <a:pPr lvl="1"/>
            <a:r>
              <a:rPr lang="zh-CN" altLang="en-US" dirty="0"/>
              <a:t>虽然没用，但是无法关闭</a:t>
            </a:r>
            <a:endParaRPr lang="en-US" altLang="zh-CN" dirty="0"/>
          </a:p>
          <a:p>
            <a:r>
              <a:rPr lang="zh-CN" altLang="en-US" dirty="0"/>
              <a:t>手动开启页机制</a:t>
            </a:r>
          </a:p>
        </p:txBody>
      </p:sp>
    </p:spTree>
    <p:extLst>
      <p:ext uri="{BB962C8B-B14F-4D97-AF65-F5344CB8AC3E}">
        <p14:creationId xmlns:p14="http://schemas.microsoft.com/office/powerpoint/2010/main" val="272959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中的地址转换过程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实地址模式</a:t>
            </a:r>
            <a:endParaRPr lang="en-US" altLang="zh-CN" dirty="0"/>
          </a:p>
          <a:p>
            <a:pPr lvl="1"/>
            <a:r>
              <a:rPr lang="zh-CN" altLang="en-US" dirty="0"/>
              <a:t>上电</a:t>
            </a:r>
            <a:r>
              <a:rPr lang="en-US" altLang="zh-CN" dirty="0"/>
              <a:t>----</a:t>
            </a:r>
            <a:r>
              <a:rPr lang="en-US" altLang="zh-CN" dirty="0">
                <a:sym typeface="Wingdings" panose="05000000000000000000" pitchFamily="2" charset="2"/>
              </a:rPr>
              <a:t>boot/bootasm.S:107</a:t>
            </a:r>
          </a:p>
          <a:p>
            <a:pPr lvl="1"/>
            <a:r>
              <a:rPr lang="zh-CN" altLang="en-US" dirty="0"/>
              <a:t>在执行</a:t>
            </a:r>
            <a:r>
              <a:rPr lang="en-US" altLang="zh-CN" dirty="0" err="1"/>
              <a:t>lgdt</a:t>
            </a:r>
            <a:r>
              <a:rPr lang="zh-CN" altLang="en-US" dirty="0"/>
              <a:t>之前，系统都在实地址模式，也就是说，程序员看到的地址，和</a:t>
            </a:r>
            <a:r>
              <a:rPr lang="en-US" altLang="zh-CN" dirty="0"/>
              <a:t>CPU</a:t>
            </a:r>
            <a:r>
              <a:rPr lang="zh-CN" altLang="en-US" dirty="0"/>
              <a:t>中使用的地址，以及物理内存收到的地址，是完全相同的</a:t>
            </a:r>
            <a:endParaRPr lang="en-US" altLang="zh-CN" dirty="0"/>
          </a:p>
          <a:p>
            <a:r>
              <a:rPr lang="zh-CN" altLang="en-US" dirty="0"/>
              <a:t>启用保护模式</a:t>
            </a:r>
            <a:endParaRPr lang="en-US" altLang="zh-CN" dirty="0"/>
          </a:p>
          <a:p>
            <a:pPr lvl="1"/>
            <a:r>
              <a:rPr lang="en-US" altLang="zh-CN" dirty="0"/>
              <a:t>CR0</a:t>
            </a:r>
            <a:r>
              <a:rPr lang="zh-CN" altLang="en-US" dirty="0"/>
              <a:t>的最低位置</a:t>
            </a:r>
            <a:r>
              <a:rPr lang="en-US" altLang="zh-CN" dirty="0"/>
              <a:t>1</a:t>
            </a:r>
            <a:r>
              <a:rPr lang="zh-CN" altLang="en-US" dirty="0"/>
              <a:t>，使得系统开启保护模式，此时段机制被默认启用，因此需要在此之前设置好</a:t>
            </a:r>
            <a:r>
              <a:rPr lang="en-US" altLang="zh-CN" dirty="0" err="1"/>
              <a:t>gdt</a:t>
            </a:r>
            <a:r>
              <a:rPr lang="zh-CN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234257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186" y="1570038"/>
            <a:ext cx="5771627" cy="4351337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579536" y="2670149"/>
            <a:ext cx="2701456" cy="1174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地址翻译过程中的“鸡蛋问题”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所有</a:t>
            </a:r>
            <a:r>
              <a:rPr lang="en-US" altLang="zh-CN" dirty="0"/>
              <a:t>CPU</a:t>
            </a:r>
            <a:r>
              <a:rPr lang="zh-CN" altLang="en-US" dirty="0"/>
              <a:t>的访问地址均经由</a:t>
            </a:r>
            <a:r>
              <a:rPr lang="en-US" altLang="zh-CN" dirty="0"/>
              <a:t>MMU</a:t>
            </a:r>
            <a:r>
              <a:rPr lang="zh-CN" altLang="en-US" dirty="0"/>
              <a:t>翻译</a:t>
            </a:r>
            <a:endParaRPr lang="en-US" altLang="zh-CN" dirty="0"/>
          </a:p>
          <a:p>
            <a:r>
              <a:rPr lang="en-US" altLang="zh-CN" dirty="0"/>
              <a:t>MMU</a:t>
            </a:r>
            <a:r>
              <a:rPr lang="zh-CN" altLang="en-US" dirty="0"/>
              <a:t>的页表地址由</a:t>
            </a:r>
            <a:r>
              <a:rPr lang="en-US" altLang="zh-CN" dirty="0"/>
              <a:t>CPU</a:t>
            </a:r>
            <a:r>
              <a:rPr lang="zh-CN" altLang="en-US" dirty="0"/>
              <a:t>设置</a:t>
            </a:r>
            <a:endParaRPr lang="en-US" altLang="zh-CN" dirty="0"/>
          </a:p>
          <a:p>
            <a:r>
              <a:rPr lang="zh-CN" altLang="en-US" dirty="0"/>
              <a:t>上电时运行的第一条指令，</a:t>
            </a:r>
            <a:r>
              <a:rPr lang="en-US" altLang="zh-CN" dirty="0"/>
              <a:t>PC</a:t>
            </a:r>
            <a:r>
              <a:rPr lang="zh-CN" altLang="en-US" dirty="0"/>
              <a:t>取指时是否经过翻译？</a:t>
            </a:r>
            <a:endParaRPr lang="en-US" altLang="zh-CN" dirty="0"/>
          </a:p>
          <a:p>
            <a:r>
              <a:rPr lang="zh-CN" altLang="en-US" dirty="0"/>
              <a:t>负责向</a:t>
            </a:r>
            <a:r>
              <a:rPr lang="en-US" altLang="zh-CN" dirty="0"/>
              <a:t>MMU</a:t>
            </a:r>
            <a:r>
              <a:rPr lang="zh-CN" altLang="en-US" dirty="0"/>
              <a:t>中填充地址的指令，是否需要经过翻译？</a:t>
            </a:r>
            <a:endParaRPr lang="en-US" altLang="zh-CN" dirty="0"/>
          </a:p>
          <a:p>
            <a:r>
              <a:rPr lang="zh-CN" altLang="en-US" dirty="0"/>
              <a:t>向</a:t>
            </a:r>
            <a:r>
              <a:rPr lang="en-US" altLang="zh-CN" dirty="0"/>
              <a:t>MMU</a:t>
            </a:r>
            <a:r>
              <a:rPr lang="zh-CN" altLang="en-US" dirty="0"/>
              <a:t>中填充的地址，即页表的树根地址，是否经过地址翻译？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操纵页表当中的值，是否经过地址翻译？</a:t>
            </a:r>
          </a:p>
        </p:txBody>
      </p:sp>
    </p:spTree>
    <p:extLst>
      <p:ext uri="{BB962C8B-B14F-4D97-AF65-F5344CB8AC3E}">
        <p14:creationId xmlns:p14="http://schemas.microsoft.com/office/powerpoint/2010/main" val="33986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SATP</a:t>
            </a:r>
            <a:r>
              <a:rPr lang="zh-CN" altLang="en-US" dirty="0"/>
              <a:t>中的</a:t>
            </a:r>
            <a:r>
              <a:rPr lang="en-US" altLang="zh-CN" dirty="0"/>
              <a:t>mode</a:t>
            </a:r>
            <a:r>
              <a:rPr lang="zh-CN" altLang="en-US" dirty="0"/>
              <a:t>字段用于控制地址转换逻辑是不是要使用</a:t>
            </a:r>
            <a:r>
              <a:rPr lang="en-US" altLang="zh-CN" dirty="0"/>
              <a:t>MMU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4B2D9-5D70-4705-986E-DCC3417B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46" y="2091660"/>
            <a:ext cx="7200354" cy="43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第一行指令就设置了页表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375101-AF91-4360-80A8-3D7F6E55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100732"/>
            <a:ext cx="9344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RISCV64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中的页表组织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109" y="1206497"/>
            <a:ext cx="6492652" cy="53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7658B-9CF5-8878-8A11-004210F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09BB76-661F-4F23-A2E6-DCF093FEDF36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C3652E-D38E-30EC-6DC8-0EFFECFC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4055EA-6323-FC56-1AAA-B857B3EFDCE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操作系统未被“理论原理”覆盖的部分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5D9F4-F366-A1E4-28F7-8C10865B73B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操作系统是如何上电、加载的</a:t>
            </a:r>
            <a:endParaRPr lang="en-US" altLang="zh-CN" dirty="0"/>
          </a:p>
          <a:p>
            <a:pPr lvl="1"/>
            <a:r>
              <a:rPr lang="zh-CN" altLang="en-US" dirty="0"/>
              <a:t>结合</a:t>
            </a:r>
            <a:r>
              <a:rPr lang="en-US" altLang="zh-CN" dirty="0"/>
              <a:t>lab</a:t>
            </a:r>
            <a:r>
              <a:rPr lang="zh-CN" altLang="en-US" dirty="0"/>
              <a:t>实验对应分析</a:t>
            </a:r>
            <a:endParaRPr lang="en-US" altLang="zh-CN" dirty="0"/>
          </a:p>
          <a:p>
            <a:r>
              <a:rPr lang="zh-CN" altLang="en-US" dirty="0"/>
              <a:t>操作系统是如何运行的？</a:t>
            </a:r>
            <a:endParaRPr lang="en-US" altLang="zh-CN" dirty="0"/>
          </a:p>
          <a:p>
            <a:pPr lvl="1"/>
            <a:r>
              <a:rPr lang="zh-CN" altLang="en-US" dirty="0"/>
              <a:t>请尽快完成</a:t>
            </a:r>
            <a:r>
              <a:rPr lang="en-US" altLang="zh-CN" dirty="0"/>
              <a:t>lab5</a:t>
            </a:r>
            <a:r>
              <a:rPr lang="zh-CN" altLang="en-US" dirty="0"/>
              <a:t>以体验这个过程</a:t>
            </a:r>
            <a:endParaRPr lang="en-US" altLang="zh-CN" dirty="0"/>
          </a:p>
          <a:p>
            <a:r>
              <a:rPr lang="zh-CN" altLang="en-US" dirty="0"/>
              <a:t>进程的资源何时被收回？</a:t>
            </a:r>
            <a:endParaRPr lang="en-US" altLang="zh-CN" dirty="0"/>
          </a:p>
          <a:p>
            <a:r>
              <a:rPr lang="zh-CN" altLang="en-US" dirty="0"/>
              <a:t>关机时发生了什么？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8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4DDE2-476E-43D8-8C47-275ADE39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44AFD2-DB44-4A84-9B25-A4337314188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uCore64 on RISC-V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2A859-4F61-458D-AEA5-662F16FE6D4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页表中只有一个</a:t>
            </a:r>
            <a:r>
              <a:rPr lang="en-US" altLang="zh-CN" dirty="0"/>
              <a:t>1G</a:t>
            </a:r>
            <a:r>
              <a:rPr lang="zh-CN" altLang="en-US" dirty="0"/>
              <a:t>的大页，虚拟地址在</a:t>
            </a:r>
            <a:r>
              <a:rPr lang="en-US" altLang="zh-CN" dirty="0"/>
              <a:t>0x7FC0000000</a:t>
            </a:r>
            <a:r>
              <a:rPr lang="zh-CN" altLang="en-US" dirty="0"/>
              <a:t>，物理地址在</a:t>
            </a:r>
            <a:r>
              <a:rPr lang="en-US" altLang="zh-CN" dirty="0"/>
              <a:t>0x80000000</a:t>
            </a:r>
          </a:p>
          <a:p>
            <a:r>
              <a:rPr lang="zh-CN" altLang="en-US" dirty="0"/>
              <a:t>注：</a:t>
            </a:r>
            <a:r>
              <a:rPr lang="en-US" altLang="zh-CN" dirty="0"/>
              <a:t>39</a:t>
            </a:r>
            <a:r>
              <a:rPr lang="zh-CN" altLang="en-US" dirty="0"/>
              <a:t>位的虚拟地址空间是</a:t>
            </a:r>
            <a:r>
              <a:rPr lang="en-US" altLang="zh-CN" dirty="0"/>
              <a:t>0X7F FFFF FFFF----0x00000000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E5F8AD-B4A4-4441-AF77-78B66B8A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989089"/>
            <a:ext cx="8114556" cy="38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65549-A154-476A-AAD7-F8F34B2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00A84D-F0E0-482A-8D0E-044687D7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9F18F3-F3D4-4E2C-A77C-9F7FA5AD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D0852-9634-499C-83A5-4890B800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66675"/>
            <a:ext cx="107251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C9CCD-AA3E-4373-A74E-69757E7D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2870497-E757-40DA-8833-D6FF518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088798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err="1"/>
              <a:t>uCore</a:t>
            </a:r>
            <a:r>
              <a:rPr lang="zh-CN" altLang="en-US" dirty="0"/>
              <a:t>中的地址偏移问题</a:t>
            </a:r>
          </a:p>
        </p:txBody>
      </p:sp>
    </p:spTree>
    <p:extLst>
      <p:ext uri="{BB962C8B-B14F-4D97-AF65-F5344CB8AC3E}">
        <p14:creationId xmlns:p14="http://schemas.microsoft.com/office/powerpoint/2010/main" val="121174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0BA4-8BD6-4C24-A420-A554E869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317AC0-406A-4CF7-9398-760A3DFEF5B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在内存地址的哪个位置？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78E0A3D-81AA-479B-BF30-4F2AAD17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183606"/>
            <a:ext cx="731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CC41-D4E1-46DA-B420-647F9D28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01403-5251-4E55-88AE-1A9EEDAE32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以为自己在哪个地址？</a:t>
            </a:r>
            <a:r>
              <a:rPr lang="en-US" altLang="zh-CN" dirty="0"/>
              <a:t>(</a:t>
            </a:r>
            <a:r>
              <a:rPr lang="zh-CN" altLang="en-US" dirty="0"/>
              <a:t>前面一串</a:t>
            </a:r>
            <a:r>
              <a:rPr lang="en-US" altLang="zh-CN" dirty="0"/>
              <a:t>F</a:t>
            </a:r>
            <a:r>
              <a:rPr lang="zh-CN" altLang="en-US" dirty="0"/>
              <a:t>理解成</a:t>
            </a:r>
            <a:r>
              <a:rPr lang="en-US" altLang="zh-CN" dirty="0"/>
              <a:t>7F)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08E9C28-A04C-4FE3-8F6F-D02648C5A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172" y="1570038"/>
            <a:ext cx="6185656" cy="435133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105BF-DF84-4092-AF79-29E8210358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76EF9-D0D8-4C85-B724-5C9CA528E5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718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1926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(0xFFFFFFFFC0200000)</a:t>
            </a:r>
          </a:p>
          <a:p>
            <a:r>
              <a:rPr lang="zh-CN" altLang="en-US" dirty="0"/>
              <a:t>在编译链接阶段，编译器会将所有的符号，包括变量和函数，依次摆放在此地址后</a:t>
            </a:r>
            <a:endParaRPr lang="en-US" altLang="zh-CN" dirty="0"/>
          </a:p>
          <a:p>
            <a:pPr eaLnBrk="1" hangingPunct="1"/>
            <a:r>
              <a:rPr lang="zh-CN" altLang="en-US" dirty="0"/>
              <a:t>例如</a:t>
            </a:r>
            <a:r>
              <a:rPr lang="en-US" altLang="zh-CN" dirty="0"/>
              <a:t>: int temp=5; </a:t>
            </a:r>
            <a:r>
              <a:rPr lang="zh-CN" altLang="en-US" dirty="0"/>
              <a:t>表示在此地址后的某个地方，摆放一个</a:t>
            </a:r>
            <a:r>
              <a:rPr lang="en-US" altLang="zh-CN" dirty="0"/>
              <a:t>4</a:t>
            </a:r>
            <a:r>
              <a:rPr lang="zh-CN" altLang="en-US" dirty="0"/>
              <a:t>字节的空间，并且此时</a:t>
            </a:r>
            <a:r>
              <a:rPr lang="en-US" altLang="zh-CN" dirty="0"/>
              <a:t>&amp;temp</a:t>
            </a:r>
            <a:r>
              <a:rPr lang="zh-CN" altLang="en-US" dirty="0"/>
              <a:t>会是一个符号，标识这个地址</a:t>
            </a:r>
            <a:endParaRPr lang="en-US" altLang="zh-CN" dirty="0"/>
          </a:p>
          <a:p>
            <a:r>
              <a:rPr lang="zh-CN" altLang="en-US" dirty="0"/>
              <a:t>靠这个链接脚本，程序员眼中，自己是处于</a:t>
            </a:r>
            <a:r>
              <a:rPr lang="en-US" altLang="zh-CN" dirty="0"/>
              <a:t>0xFFFFFFFFC0200000</a:t>
            </a:r>
            <a:r>
              <a:rPr lang="zh-CN" altLang="en-US" dirty="0"/>
              <a:t>的区域中的</a:t>
            </a: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97531D84-0C56-4D17-AF68-9A60A811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76120" y="1844824"/>
            <a:ext cx="4607808" cy="32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71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4DF6-543F-47D3-86E6-5DEC6428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85D0781-C5E6-4A83-9988-07A15B08AF9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地址差异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97FA48E-7241-4A6A-8400-3F76E389CD1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boot_page_table</a:t>
            </a:r>
            <a:r>
              <a:rPr lang="zh-CN" altLang="en-US" dirty="0"/>
              <a:t>这个变量对应的数据结构被加载到了</a:t>
            </a:r>
            <a:r>
              <a:rPr lang="en-US" altLang="zh-CN" dirty="0"/>
              <a:t>0x80000000</a:t>
            </a:r>
            <a:r>
              <a:rPr lang="zh-CN" altLang="en-US" dirty="0"/>
              <a:t>这个区域，但是</a:t>
            </a:r>
            <a:r>
              <a:rPr lang="en-US" altLang="zh-CN" dirty="0" err="1"/>
              <a:t>boot_page_table</a:t>
            </a:r>
            <a:r>
              <a:rPr lang="zh-CN" altLang="en-US" dirty="0"/>
              <a:t>这个符号，仍然在</a:t>
            </a:r>
            <a:r>
              <a:rPr lang="en-US" altLang="zh-CN" dirty="0"/>
              <a:t>c020</a:t>
            </a:r>
            <a:r>
              <a:rPr lang="zh-CN" altLang="en-US" dirty="0"/>
              <a:t>区域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A79BB-16AA-4D33-A118-47CB7B64641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8750"/>
            <a:ext cx="3352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4B2EF-4CA4-4203-91EF-020ABE4DB92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31200" y="6508750"/>
            <a:ext cx="3860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BE07A2-3AD4-4E79-9ACA-3FE7D691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8" y="2852936"/>
            <a:ext cx="6309344" cy="35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6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内核被读到了</a:t>
            </a:r>
            <a:r>
              <a:rPr lang="en-US" altLang="zh-CN" dirty="0">
                <a:solidFill>
                  <a:srgbClr val="FF0000"/>
                </a:solidFill>
              </a:rPr>
              <a:t>0x100000</a:t>
            </a:r>
            <a:r>
              <a:rPr lang="zh-CN" altLang="en-US" dirty="0"/>
              <a:t>处并跳转，调用</a:t>
            </a:r>
            <a:r>
              <a:rPr lang="en-US" altLang="zh-CN" dirty="0" err="1"/>
              <a:t>kernel_entry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47" y="2276872"/>
            <a:ext cx="5190504" cy="3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一点链接器的细节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(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这部分内容仅适用于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x86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处理器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9" y="1569767"/>
            <a:ext cx="64087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告诉编译链接器，程序将会出现在哪个地址上</a:t>
            </a:r>
            <a:r>
              <a:rPr lang="en-US" altLang="zh-CN" dirty="0"/>
              <a:t>(</a:t>
            </a:r>
            <a:r>
              <a:rPr lang="en-US" altLang="zh-CN" dirty="0" err="1"/>
              <a:t>0xC0100000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正是因为这个值，加上</a:t>
            </a:r>
            <a:r>
              <a:rPr lang="en-US" altLang="zh-CN" dirty="0" err="1"/>
              <a:t>0xFFFFFF</a:t>
            </a:r>
            <a:r>
              <a:rPr lang="zh-CN" altLang="en-US" dirty="0"/>
              <a:t>，决定了内核在</a:t>
            </a:r>
            <a:r>
              <a:rPr lang="en-US" altLang="zh-CN" dirty="0" err="1"/>
              <a:t>0x100000</a:t>
            </a:r>
            <a:r>
              <a:rPr lang="zh-CN" altLang="en-US" dirty="0"/>
              <a:t>这个位置</a:t>
            </a:r>
            <a:endParaRPr lang="en-US" altLang="zh-CN" dirty="0"/>
          </a:p>
          <a:p>
            <a:r>
              <a:rPr lang="zh-CN" altLang="en-US" dirty="0"/>
              <a:t>编译出的所有的变量，都会沿着此地址向后排步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en-US" altLang="zh-CN" dirty="0" err="1"/>
              <a:t>int</a:t>
            </a:r>
            <a:r>
              <a:rPr lang="en-US" altLang="zh-CN" dirty="0"/>
              <a:t> temp=5; </a:t>
            </a:r>
            <a:r>
              <a:rPr lang="zh-CN" altLang="en-US" dirty="0"/>
              <a:t>此时</a:t>
            </a:r>
            <a:r>
              <a:rPr lang="en-US" altLang="zh-CN" dirty="0"/>
              <a:t>&amp;temp</a:t>
            </a:r>
            <a:r>
              <a:rPr lang="zh-CN" altLang="en-US" dirty="0"/>
              <a:t>会是一个</a:t>
            </a:r>
            <a:r>
              <a:rPr lang="en-US" altLang="zh-CN" dirty="0"/>
              <a:t>0xC0100000</a:t>
            </a:r>
            <a:r>
              <a:rPr lang="zh-CN" altLang="en-US" dirty="0"/>
              <a:t>以后的地址</a:t>
            </a:r>
            <a:endParaRPr lang="en-US" altLang="zh-CN" dirty="0"/>
          </a:p>
          <a:p>
            <a:r>
              <a:rPr lang="zh-CN" altLang="en-US" dirty="0"/>
              <a:t>也就是说，程序员眼中，自己是处于</a:t>
            </a:r>
            <a:r>
              <a:rPr lang="en-US" altLang="zh-CN" dirty="0"/>
              <a:t>0xC0100000</a:t>
            </a:r>
            <a:r>
              <a:rPr lang="zh-CN" altLang="en-US" dirty="0"/>
              <a:t>的区域中的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916832"/>
            <a:ext cx="4394358" cy="3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9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但是事实并非如此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call </a:t>
            </a:r>
            <a:r>
              <a:rPr lang="en-US" altLang="zh-CN" dirty="0" err="1"/>
              <a:t>kern_init</a:t>
            </a:r>
            <a:r>
              <a:rPr lang="zh-CN" altLang="en-US" dirty="0"/>
              <a:t>这句调用时，希望</a:t>
            </a:r>
            <a:r>
              <a:rPr lang="en-US" altLang="zh-CN" dirty="0"/>
              <a:t>PC</a:t>
            </a:r>
            <a:r>
              <a:rPr lang="zh-CN" altLang="en-US" dirty="0"/>
              <a:t>跳转到</a:t>
            </a:r>
            <a:r>
              <a:rPr lang="en-US" altLang="zh-CN" dirty="0" err="1"/>
              <a:t>kern_init</a:t>
            </a:r>
            <a:r>
              <a:rPr lang="zh-CN" altLang="en-US" dirty="0"/>
              <a:t>的符号对应的地址</a:t>
            </a:r>
            <a:endParaRPr lang="en-US" altLang="zh-CN" dirty="0"/>
          </a:p>
          <a:p>
            <a:r>
              <a:rPr lang="en-US" altLang="zh-CN" dirty="0" err="1"/>
              <a:t>kern_init</a:t>
            </a:r>
            <a:r>
              <a:rPr lang="zh-CN" altLang="en-US" dirty="0"/>
              <a:t>这个符号的值是</a:t>
            </a:r>
            <a:r>
              <a:rPr lang="en-US" altLang="zh-CN" dirty="0"/>
              <a:t>0xC010XXXXXX</a:t>
            </a:r>
            <a:r>
              <a:rPr lang="zh-CN" altLang="en-US" dirty="0"/>
              <a:t>（这个符号的值是在编译链接时确定的）</a:t>
            </a:r>
            <a:endParaRPr lang="en-US" altLang="zh-CN" dirty="0"/>
          </a:p>
          <a:p>
            <a:r>
              <a:rPr lang="zh-CN" altLang="en-US" dirty="0"/>
              <a:t>物理上，现在</a:t>
            </a:r>
            <a:r>
              <a:rPr lang="en-US" altLang="zh-CN" dirty="0" err="1"/>
              <a:t>kern_init</a:t>
            </a:r>
            <a:r>
              <a:rPr lang="zh-CN" altLang="en-US" dirty="0"/>
              <a:t>这一段二进制代码被加载到了</a:t>
            </a:r>
            <a:r>
              <a:rPr lang="en-US" altLang="zh-CN" dirty="0"/>
              <a:t>0x0010XXXX</a:t>
            </a:r>
          </a:p>
          <a:p>
            <a:r>
              <a:rPr lang="zh-CN" altLang="en-US" dirty="0"/>
              <a:t>如何实现这个偏移？</a:t>
            </a:r>
          </a:p>
        </p:txBody>
      </p:sp>
    </p:spTree>
    <p:extLst>
      <p:ext uri="{BB962C8B-B14F-4D97-AF65-F5344CB8AC3E}">
        <p14:creationId xmlns:p14="http://schemas.microsoft.com/office/powerpoint/2010/main" val="236731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</a:t>
            </a:r>
            <a:r>
              <a:rPr lang="zh-CN" altLang="en-US" dirty="0"/>
              <a:t>概览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安装在硬盘上的</a:t>
            </a:r>
            <a:r>
              <a:rPr lang="en-US" altLang="zh-CN" dirty="0"/>
              <a:t>OS</a:t>
            </a:r>
          </a:p>
          <a:p>
            <a:pPr eaLnBrk="1" hangingPunct="1"/>
            <a:r>
              <a:rPr lang="zh-CN" altLang="en-US" dirty="0"/>
              <a:t>由</a:t>
            </a:r>
            <a:r>
              <a:rPr lang="en-US" altLang="zh-CN" dirty="0"/>
              <a:t>BIOS</a:t>
            </a:r>
            <a:r>
              <a:rPr lang="zh-CN" altLang="en-US" dirty="0"/>
              <a:t>和</a:t>
            </a:r>
            <a:r>
              <a:rPr lang="en-US" altLang="zh-CN" dirty="0"/>
              <a:t>bootloader</a:t>
            </a:r>
            <a:r>
              <a:rPr lang="zh-CN" altLang="en-US" dirty="0"/>
              <a:t>加载到内存中</a:t>
            </a:r>
            <a:endParaRPr lang="en-US" altLang="zh-CN" dirty="0"/>
          </a:p>
          <a:p>
            <a:pPr eaLnBrk="1" hangingPunct="1"/>
            <a:r>
              <a:rPr lang="en-US" altLang="zh-CN" dirty="0"/>
              <a:t>BIOS(</a:t>
            </a:r>
            <a:r>
              <a:rPr lang="zh-CN" altLang="en-US" dirty="0"/>
              <a:t>或者</a:t>
            </a:r>
            <a:r>
              <a:rPr lang="en-US" altLang="zh-CN"/>
              <a:t>bootloader)</a:t>
            </a:r>
            <a:r>
              <a:rPr lang="zh-CN" altLang="en-US"/>
              <a:t>是什么？</a:t>
            </a:r>
            <a:endParaRPr lang="en-US" altLang="zh-CN" dirty="0"/>
          </a:p>
          <a:p>
            <a:pPr eaLnBrk="1" hangingPunct="1"/>
            <a:r>
              <a:rPr lang="zh-CN" altLang="en-US" dirty="0"/>
              <a:t>加载到哪里？哪里有内存？</a:t>
            </a:r>
            <a:endParaRPr lang="en-US" altLang="zh-CN" dirty="0"/>
          </a:p>
          <a:p>
            <a:pPr eaLnBrk="1" hangingPunct="1"/>
            <a:r>
              <a:rPr lang="zh-CN" altLang="en-US" dirty="0"/>
              <a:t>探测物理内存并很“原始</a:t>
            </a:r>
            <a:r>
              <a:rPr lang="en-US" altLang="zh-CN" dirty="0"/>
              <a:t>”</a:t>
            </a:r>
            <a:r>
              <a:rPr lang="zh-CN" altLang="en-US" dirty="0"/>
              <a:t>的使用这些内存区域</a:t>
            </a:r>
            <a:endParaRPr lang="en-US" altLang="zh-CN" dirty="0"/>
          </a:p>
          <a:p>
            <a:pPr eaLnBrk="1" hangingPunct="1"/>
            <a:r>
              <a:rPr lang="zh-CN" altLang="en-US" dirty="0"/>
              <a:t>建立（段、）页机制：在内核空间中准备好页表相关的数据结构（</a:t>
            </a:r>
            <a:r>
              <a:rPr lang="en-US" altLang="zh-CN" dirty="0"/>
              <a:t>radix tree)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让</a:t>
            </a:r>
            <a:r>
              <a:rPr lang="en-US" altLang="zh-CN" dirty="0"/>
              <a:t>MMU</a:t>
            </a:r>
            <a:r>
              <a:rPr lang="zh-CN" altLang="en-US" dirty="0"/>
              <a:t>得到树根，就可以开启页模式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准备好进程管理的数据结构（上下文和</a:t>
            </a:r>
            <a:r>
              <a:rPr lang="en-US" altLang="zh-CN" dirty="0"/>
              <a:t>PCB</a:t>
            </a:r>
            <a:r>
              <a:rPr lang="zh-CN" altLang="en-US" dirty="0"/>
              <a:t>列表，见</a:t>
            </a:r>
            <a:r>
              <a:rPr lang="en-US" altLang="zh-CN" dirty="0"/>
              <a:t>lab4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准备好中断向量表加载进程到用户的数据和指令到用户空间，并交还</a:t>
            </a:r>
            <a:r>
              <a:rPr lang="en-US" altLang="zh-CN" dirty="0"/>
              <a:t>PC</a:t>
            </a:r>
            <a:r>
              <a:rPr lang="zh-CN" altLang="en-US" dirty="0"/>
              <a:t>到</a:t>
            </a:r>
            <a:r>
              <a:rPr lang="en-US" altLang="zh-CN" dirty="0"/>
              <a:t>main(lab5)</a:t>
            </a:r>
          </a:p>
          <a:p>
            <a:pPr eaLnBrk="1" hangingPunct="1"/>
            <a:r>
              <a:rPr lang="zh-CN" altLang="en-US" dirty="0"/>
              <a:t>进程之间的自由调度和互斥保障</a:t>
            </a:r>
            <a:r>
              <a:rPr lang="en-US" altLang="zh-CN" dirty="0"/>
              <a:t>(lab6,lab7)</a:t>
            </a:r>
          </a:p>
          <a:p>
            <a:pPr eaLnBrk="1" hangingPunct="1"/>
            <a:r>
              <a:rPr lang="zh-CN" altLang="en-US" dirty="0"/>
              <a:t>真正实现从文件系统上加载进程而不是内存中加载</a:t>
            </a:r>
            <a:r>
              <a:rPr lang="en-US" altLang="zh-CN" dirty="0"/>
              <a:t>(lab8)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46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手动偏移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944" y="1543166"/>
            <a:ext cx="5771627" cy="43513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992842" y="2082928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91054" y="3315537"/>
            <a:ext cx="3570515" cy="57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94329-FC8F-E1BE-5CFF-7A7C46B1019C}"/>
              </a:ext>
            </a:extLst>
          </p:cNvPr>
          <p:cNvSpPr txBox="1">
            <a:spLocks/>
          </p:cNvSpPr>
          <p:nvPr/>
        </p:nvSpPr>
        <p:spPr bwMode="auto">
          <a:xfrm>
            <a:off x="551384" y="1543166"/>
            <a:ext cx="4104456" cy="45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程序中的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gdtdesc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源代码中的变量，它会被链接器放在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的位置上，但它已经被读到了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0x0010xxxx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的位置上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ldgt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指令在执行时能够准备的找到它，必须把它手动的减掉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0xc0000000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此时段机制仍然在发挥着作用，只是段基地址是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0x00000000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6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自动偏移：</a:t>
            </a:r>
            <a:r>
              <a:rPr lang="en-US" altLang="zh-CN" dirty="0"/>
              <a:t>__</a:t>
            </a:r>
            <a:r>
              <a:rPr lang="en-US" altLang="zh-CN" dirty="0" err="1"/>
              <a:t>gdtdesc</a:t>
            </a:r>
            <a:r>
              <a:rPr lang="zh-CN" altLang="en-US" dirty="0"/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段模式访存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/>
              <a:t>:</a:t>
            </a:r>
            <a:r>
              <a:rPr lang="zh-CN" altLang="en-US" dirty="0"/>
              <a:t>偏移量</a:t>
            </a:r>
            <a:endParaRPr lang="en-US" altLang="zh-CN" dirty="0"/>
          </a:p>
          <a:p>
            <a:r>
              <a:rPr lang="zh-CN" altLang="en-US" dirty="0"/>
              <a:t>段选择子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段描述符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段基地址值 </a:t>
            </a:r>
            <a:r>
              <a:rPr lang="en-US" altLang="zh-CN" dirty="0">
                <a:sym typeface="Wingdings" panose="05000000000000000000" pitchFamily="2" charset="2"/>
              </a:rPr>
              <a:t>+ </a:t>
            </a:r>
            <a:r>
              <a:rPr lang="zh-CN" altLang="en-US" dirty="0">
                <a:sym typeface="Wingdings" panose="05000000000000000000" pitchFamily="2" charset="2"/>
              </a:rPr>
              <a:t>偏移量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段基地址</a:t>
            </a:r>
            <a:r>
              <a:rPr lang="en-US" altLang="zh-CN" dirty="0"/>
              <a:t>=-0xC0000000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789040"/>
            <a:ext cx="5798514" cy="22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准备开启页机制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扫描得到</a:t>
            </a:r>
            <a:r>
              <a:rPr lang="en-US" altLang="zh-CN" dirty="0"/>
              <a:t>pages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存在现有操作系统的数据和指令已占用的内存区的后面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变量标识</a:t>
            </a:r>
            <a:endParaRPr lang="en-US" altLang="zh-CN" dirty="0"/>
          </a:p>
          <a:p>
            <a:pPr lvl="1"/>
            <a:r>
              <a:rPr lang="en-US" altLang="zh-CN" dirty="0"/>
              <a:t>end</a:t>
            </a:r>
            <a:r>
              <a:rPr lang="zh-CN" altLang="en-US" dirty="0"/>
              <a:t>变量在编译时确定下来</a:t>
            </a:r>
            <a:endParaRPr lang="en-US" altLang="zh-CN" dirty="0"/>
          </a:p>
          <a:p>
            <a:r>
              <a:rPr lang="zh-CN" altLang="en-US" dirty="0"/>
              <a:t>把未被使用的页（不存</a:t>
            </a:r>
            <a:r>
              <a:rPr lang="en-US" altLang="zh-CN" dirty="0"/>
              <a:t>kernel</a:t>
            </a:r>
            <a:r>
              <a:rPr lang="zh-CN" altLang="en-US" dirty="0"/>
              <a:t>，也不存</a:t>
            </a:r>
            <a:r>
              <a:rPr lang="en-US" altLang="zh-CN" dirty="0"/>
              <a:t>pages)</a:t>
            </a:r>
            <a:r>
              <a:rPr lang="zh-CN" altLang="en-US" dirty="0"/>
              <a:t>的，投入</a:t>
            </a:r>
            <a:r>
              <a:rPr lang="en-US" altLang="zh-CN" dirty="0" err="1"/>
              <a:t>free_list</a:t>
            </a:r>
            <a:r>
              <a:rPr lang="zh-CN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2495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A5020F-9C86-4A54-AF7C-A6D39D76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C19029F-07E6-4BE3-B852-A52F0718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B0D04D-46EF-4187-A072-F50E6D5C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FCC71-50E0-4A6A-A61A-87E11A90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6" y="0"/>
            <a:ext cx="4374508" cy="3690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3DCCB0-F5C2-4865-AFC5-AA5FDA20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64" y="16752"/>
            <a:ext cx="5212212" cy="3767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423379-229A-491F-9364-E3AC30C3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3" y="3552761"/>
            <a:ext cx="4518523" cy="32678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0B5557-A0E4-430B-881C-404303B5D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510" y="4242507"/>
            <a:ext cx="7783286" cy="21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启动段的页表准备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这部分内容仅适用于</a:t>
            </a:r>
            <a:r>
              <a:rPr lang="en-US" altLang="zh-CN" dirty="0">
                <a:solidFill>
                  <a:srgbClr val="FF0000"/>
                </a:solidFill>
              </a:rPr>
              <a:t>x86</a:t>
            </a:r>
            <a:r>
              <a:rPr lang="zh-CN" altLang="en-US" dirty="0">
                <a:solidFill>
                  <a:srgbClr val="FF0000"/>
                </a:solidFill>
              </a:rPr>
              <a:t>处理器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14612"/>
            <a:ext cx="10801350" cy="34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zh-CN" altLang="en-US" dirty="0"/>
              <a:t>启动页表的准备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AED0B2C-E237-4221-A8CC-C53FF6547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2" y="1812131"/>
            <a:ext cx="8029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3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启动段的页表准备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VPT</a:t>
            </a:r>
          </a:p>
          <a:p>
            <a:r>
              <a:rPr lang="zh-CN" altLang="en-US" dirty="0"/>
              <a:t>临时打开</a:t>
            </a:r>
            <a:r>
              <a:rPr lang="en-US" altLang="zh-CN" dirty="0"/>
              <a:t>0-4M</a:t>
            </a:r>
            <a:r>
              <a:rPr lang="zh-CN" altLang="en-US" dirty="0"/>
              <a:t>的映射</a:t>
            </a:r>
            <a:endParaRPr lang="en-US" altLang="zh-CN" dirty="0"/>
          </a:p>
          <a:p>
            <a:pPr lvl="1"/>
            <a:r>
              <a:rPr lang="zh-CN" altLang="en-US" dirty="0"/>
              <a:t>是为了编程方便吗？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28" y="1628181"/>
            <a:ext cx="5963873" cy="42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3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启动段机制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段机制仅用于管理权限，没有发挥地址变换的作用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2520058"/>
            <a:ext cx="6104165" cy="34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7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r>
              <a:rPr lang="zh-CN" altLang="en-US" dirty="0"/>
              <a:t>如果要扩展可支持的物理内存，需要做什么？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C0B47-B96A-4034-AA7A-B7AC33DD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37" y="2636913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X86</a:t>
            </a:r>
            <a:r>
              <a:rPr lang="zh-CN" altLang="en-US" dirty="0"/>
              <a:t>中的限制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用户权限是怎么实现的？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可以支持的寻址空间有多大？为什么？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108607"/>
            <a:ext cx="5917237" cy="115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4227174"/>
            <a:ext cx="6043613" cy="12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en-US" altLang="zh-CN" dirty="0"/>
              <a:t>0xffff0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），或者</a:t>
            </a:r>
            <a:r>
              <a:rPr lang="en-US" altLang="zh-CN" dirty="0"/>
              <a:t>0x00000000</a:t>
            </a:r>
            <a:r>
              <a:rPr lang="zh-CN" altLang="en-US" dirty="0"/>
              <a:t>（</a:t>
            </a:r>
            <a:r>
              <a:rPr lang="en-US" altLang="zh-CN" dirty="0"/>
              <a:t>MIPS</a:t>
            </a:r>
            <a:r>
              <a:rPr lang="zh-CN" altLang="en-US" dirty="0"/>
              <a:t>），或者</a:t>
            </a:r>
            <a:r>
              <a:rPr lang="en-US" altLang="zh-CN" dirty="0"/>
              <a:t>0x1000(</a:t>
            </a:r>
            <a:r>
              <a:rPr lang="en-US" altLang="zh-CN" dirty="0" err="1"/>
              <a:t>Qemu</a:t>
            </a:r>
            <a:r>
              <a:rPr lang="zh-CN" altLang="en-US" dirty="0"/>
              <a:t>模拟的</a:t>
            </a:r>
            <a:r>
              <a:rPr lang="en-US" altLang="zh-CN" dirty="0"/>
              <a:t>RISC-V)</a:t>
            </a:r>
          </a:p>
          <a:p>
            <a:pPr lvl="1"/>
            <a:r>
              <a:rPr lang="zh-CN" altLang="en-US" dirty="0"/>
              <a:t>关于</a:t>
            </a:r>
            <a:r>
              <a:rPr lang="en-US" altLang="zh-CN" dirty="0" err="1"/>
              <a:t>risc</a:t>
            </a:r>
            <a:r>
              <a:rPr lang="en-US" altLang="zh-CN" dirty="0"/>
              <a:t>-v</a:t>
            </a:r>
            <a:r>
              <a:rPr lang="zh-CN" altLang="en-US" dirty="0"/>
              <a:t>的启动过程，请线下自行学习</a:t>
            </a:r>
            <a:r>
              <a:rPr lang="zh-CN" altLang="en-US" dirty="0">
                <a:hlinkClick r:id="rId3"/>
              </a:rPr>
              <a:t>视频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（</a:t>
            </a:r>
            <a:r>
              <a:rPr lang="en-US" altLang="zh-CN" dirty="0"/>
              <a:t>X86</a:t>
            </a:r>
            <a:r>
              <a:rPr lang="zh-CN" altLang="en-US" dirty="0"/>
              <a:t>）中存储着一些基本指令</a:t>
            </a:r>
            <a:endParaRPr lang="en-US" altLang="zh-CN" dirty="0"/>
          </a:p>
          <a:p>
            <a:pPr lvl="1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1"/>
            <a:r>
              <a:rPr lang="zh-CN" altLang="en-US" dirty="0"/>
              <a:t>设备的简易初始化</a:t>
            </a:r>
            <a:endParaRPr lang="en-US" altLang="zh-CN" dirty="0"/>
          </a:p>
          <a:p>
            <a:pPr lvl="1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A0CF01-189C-4ECF-91F8-317C27C5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656CF7-D034-47A1-818C-73B59070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CB07DF-7780-40AC-A542-C265EC72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21B763-86D2-4074-A50E-F282C1B4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558250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0FA73F-2E08-47B6-BDB1-02CD60C3EE8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上电后直接跳转到启动地址上取指令</a:t>
            </a:r>
            <a:endParaRPr lang="en-US" altLang="zh-CN" dirty="0"/>
          </a:p>
          <a:p>
            <a:pPr lvl="1"/>
            <a:r>
              <a:rPr lang="zh-CN" altLang="en-US" dirty="0"/>
              <a:t>启动地址一般是处理器预设的，如</a:t>
            </a:r>
            <a:r>
              <a:rPr lang="en-US" altLang="zh-CN" dirty="0"/>
              <a:t>0xffff0</a:t>
            </a:r>
            <a:r>
              <a:rPr lang="zh-CN" altLang="en-US" dirty="0"/>
              <a:t>，或者</a:t>
            </a:r>
            <a:r>
              <a:rPr lang="en-US" altLang="zh-CN" dirty="0"/>
              <a:t>0x00000000</a:t>
            </a:r>
            <a:r>
              <a:rPr lang="zh-CN" altLang="en-US" dirty="0"/>
              <a:t>，其中放着</a:t>
            </a:r>
            <a:r>
              <a:rPr lang="en-US" altLang="zh-CN" dirty="0"/>
              <a:t>BIOS</a:t>
            </a:r>
          </a:p>
          <a:p>
            <a:pPr lvl="1"/>
            <a:r>
              <a:rPr lang="en-US" altLang="zh-CN" dirty="0"/>
              <a:t>BIOS</a:t>
            </a:r>
            <a:r>
              <a:rPr lang="zh-CN" altLang="en-US" dirty="0"/>
              <a:t>中存储着一些基本指令</a:t>
            </a:r>
            <a:endParaRPr lang="en-US" altLang="zh-CN" dirty="0"/>
          </a:p>
          <a:p>
            <a:pPr lvl="2"/>
            <a:r>
              <a:rPr lang="zh-CN" altLang="en-US" dirty="0"/>
              <a:t>兼容机的标准化使得</a:t>
            </a:r>
            <a:r>
              <a:rPr lang="en-US" altLang="zh-CN" dirty="0"/>
              <a:t>BIOS</a:t>
            </a:r>
            <a:r>
              <a:rPr lang="zh-CN" altLang="en-US" dirty="0"/>
              <a:t>可以适配大量硬件</a:t>
            </a:r>
            <a:endParaRPr lang="en-US" altLang="zh-CN" dirty="0"/>
          </a:p>
          <a:p>
            <a:pPr lvl="2"/>
            <a:r>
              <a:rPr lang="zh-CN" altLang="en-US" dirty="0"/>
              <a:t>硬件自检：显示、内存、存储、输入</a:t>
            </a:r>
            <a:endParaRPr lang="en-US" altLang="zh-CN" dirty="0"/>
          </a:p>
          <a:p>
            <a:pPr lvl="2"/>
            <a:r>
              <a:rPr lang="zh-CN" altLang="en-US" dirty="0"/>
              <a:t>设备的简易初始化</a:t>
            </a:r>
            <a:endParaRPr lang="en-US" altLang="zh-CN" dirty="0"/>
          </a:p>
          <a:p>
            <a:pPr lvl="2"/>
            <a:r>
              <a:rPr lang="zh-CN" altLang="en-US" dirty="0"/>
              <a:t>找到指定的引导设备，读取引导信息（</a:t>
            </a:r>
            <a:r>
              <a:rPr lang="en-US" altLang="zh-CN" dirty="0"/>
              <a:t>MBR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硬盘的数据载入到内存</a:t>
            </a:r>
            <a:endParaRPr lang="en-US" altLang="zh-CN" dirty="0"/>
          </a:p>
          <a:p>
            <a:pPr lvl="1"/>
            <a:r>
              <a:rPr lang="en-US" altLang="zh-CN" dirty="0"/>
              <a:t>MBR</a:t>
            </a:r>
            <a:r>
              <a:rPr lang="zh-CN" altLang="en-US" dirty="0"/>
              <a:t>中含引导程序、分区表、校验合</a:t>
            </a:r>
            <a:endParaRPr lang="en-US" altLang="zh-CN" dirty="0"/>
          </a:p>
          <a:p>
            <a:pPr lvl="1"/>
            <a:r>
              <a:rPr lang="zh-CN" altLang="en-US" dirty="0"/>
              <a:t>读取分区表信息定位到分区，读取引导信息（</a:t>
            </a:r>
            <a:r>
              <a:rPr lang="en-US" altLang="zh-CN" dirty="0"/>
              <a:t>VBR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VBR</a:t>
            </a:r>
            <a:r>
              <a:rPr lang="zh-CN" altLang="en-US" dirty="0"/>
              <a:t>中包含文件系统的读取方式和操作系统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6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886AE-F307-4DC2-8629-64B3C260F7C4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系统上电时发生了什么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操作系统接管运行，为进程准备环境</a:t>
            </a:r>
            <a:endParaRPr lang="en-US" altLang="zh-CN" dirty="0"/>
          </a:p>
          <a:p>
            <a:pPr lvl="1"/>
            <a:r>
              <a:rPr lang="zh-CN" altLang="en-US" dirty="0"/>
              <a:t>获得物理内存分布，建立地址映射</a:t>
            </a:r>
            <a:endParaRPr lang="en-US" altLang="zh-CN" dirty="0"/>
          </a:p>
          <a:p>
            <a:pPr lvl="1"/>
            <a:r>
              <a:rPr lang="zh-CN" altLang="en-US" dirty="0"/>
              <a:t>管理中断，设置响应函数</a:t>
            </a:r>
            <a:endParaRPr lang="en-US" altLang="zh-CN" dirty="0"/>
          </a:p>
          <a:p>
            <a:pPr lvl="1"/>
            <a:r>
              <a:rPr lang="zh-CN" altLang="en-US" dirty="0"/>
              <a:t>获得连接的设备列表，并将其初始化</a:t>
            </a:r>
            <a:endParaRPr lang="en-US" altLang="zh-CN" dirty="0"/>
          </a:p>
          <a:p>
            <a:pPr lvl="1"/>
            <a:r>
              <a:rPr lang="zh-CN" altLang="en-US" dirty="0"/>
              <a:t>加载设备管理、加载文件系统、加载网络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创建第一个进程（来自硬盘上的应用程序）</a:t>
            </a:r>
            <a:endParaRPr lang="en-US" altLang="zh-CN" dirty="0"/>
          </a:p>
          <a:p>
            <a:r>
              <a:rPr lang="en-US" altLang="zh-CN" dirty="0"/>
              <a:t>Init</a:t>
            </a:r>
            <a:r>
              <a:rPr lang="zh-CN" altLang="en-US" dirty="0"/>
              <a:t>进程创建用户交互进程</a:t>
            </a:r>
            <a:r>
              <a:rPr lang="en-US" altLang="zh-CN" dirty="0"/>
              <a:t>(</a:t>
            </a:r>
            <a:r>
              <a:rPr lang="zh-CN" altLang="en-US" dirty="0"/>
              <a:t>对应实验</a:t>
            </a:r>
            <a:r>
              <a:rPr lang="en-US" altLang="zh-CN" dirty="0" err="1"/>
              <a:t>lab5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接收命令</a:t>
            </a:r>
            <a:endParaRPr lang="en-US" altLang="zh-CN" dirty="0"/>
          </a:p>
          <a:p>
            <a:pPr lvl="1"/>
            <a:r>
              <a:rPr lang="zh-CN" altLang="en-US" dirty="0"/>
              <a:t>图形化交互</a:t>
            </a:r>
            <a:endParaRPr lang="en-US" altLang="zh-CN" dirty="0"/>
          </a:p>
          <a:p>
            <a:pPr lvl="1"/>
            <a:r>
              <a:rPr lang="zh-CN" altLang="en-US" dirty="0"/>
              <a:t>回收资源</a:t>
            </a:r>
            <a:endParaRPr lang="en-US" altLang="zh-CN" dirty="0"/>
          </a:p>
          <a:p>
            <a:pPr lvl="1"/>
            <a:r>
              <a:rPr lang="zh-CN" altLang="en-US" dirty="0"/>
              <a:t>关机</a:t>
            </a:r>
          </a:p>
        </p:txBody>
      </p:sp>
    </p:spTree>
    <p:extLst>
      <p:ext uri="{BB962C8B-B14F-4D97-AF65-F5344CB8AC3E}">
        <p14:creationId xmlns:p14="http://schemas.microsoft.com/office/powerpoint/2010/main" val="14793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76F62C-F961-47EB-A182-84342D279876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第一个进程建立时系统的样子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>
                <a:ea typeface="宋体" panose="02010600030101010101" pitchFamily="2" charset="-122"/>
              </a:rPr>
              <a:t>内核空间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各式的中断响应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各式的设备驱动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各式的文件系统（可选）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进程控制表（只有一个进程）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其他资源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用户空间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代码段、数据段各在其对应的位置上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页表负责把这些连续的虚拟地址放到合适的物理地址上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时钟以及其他各式中断驱动系统的运转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6725" y="1654175"/>
            <a:ext cx="34559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OS</a:t>
            </a:r>
            <a:r>
              <a:rPr lang="zh-CN" altLang="en-US" dirty="0"/>
              <a:t>是一个独立运行的实体吗？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8514" y="2308225"/>
            <a:ext cx="31146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进程是一个</a:t>
            </a:r>
            <a:r>
              <a:rPr lang="en-US" altLang="zh-CN" dirty="0"/>
              <a:t>OS</a:t>
            </a:r>
            <a:r>
              <a:rPr lang="zh-CN" altLang="en-US" dirty="0"/>
              <a:t>中必须的吗？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44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87782C-0C56-4554-9480-CE620461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90550"/>
            <a:ext cx="962025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BF01FF-E5FD-4B31-B414-CCC143FFD46B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45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系统启动完成时地址空间布局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767CD8-5FD5-2C63-C22E-596213AD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4440239" y="2205039"/>
            <a:ext cx="3527425" cy="1152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11272" name="矩形 9"/>
          <p:cNvSpPr>
            <a:spLocks noChangeArrowheads="1"/>
          </p:cNvSpPr>
          <p:nvPr/>
        </p:nvSpPr>
        <p:spPr bwMode="auto">
          <a:xfrm rot="5400000">
            <a:off x="4443413" y="2209801"/>
            <a:ext cx="1144588" cy="1150937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273" name="文本框 11"/>
          <p:cNvSpPr txBox="1">
            <a:spLocks noChangeArrowheads="1"/>
          </p:cNvSpPr>
          <p:nvPr/>
        </p:nvSpPr>
        <p:spPr bwMode="auto">
          <a:xfrm>
            <a:off x="5961063" y="2555876"/>
            <a:ext cx="1765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Init</a:t>
            </a:r>
            <a:r>
              <a:rPr lang="zh-CN" altLang="en-US"/>
              <a:t>进程的</a:t>
            </a:r>
            <a:endParaRPr lang="en-US" altLang="zh-CN"/>
          </a:p>
          <a:p>
            <a:r>
              <a:rPr lang="zh-CN" altLang="en-US"/>
              <a:t>用户空间</a:t>
            </a:r>
          </a:p>
        </p:txBody>
      </p:sp>
      <p:sp>
        <p:nvSpPr>
          <p:cNvPr id="11274" name="文本框 13"/>
          <p:cNvSpPr txBox="1">
            <a:spLocks noChangeArrowheads="1"/>
          </p:cNvSpPr>
          <p:nvPr/>
        </p:nvSpPr>
        <p:spPr bwMode="auto">
          <a:xfrm>
            <a:off x="4727576" y="2481263"/>
            <a:ext cx="923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11275" name="文本框 14"/>
          <p:cNvSpPr txBox="1">
            <a:spLocks noChangeArrowheads="1"/>
          </p:cNvSpPr>
          <p:nvPr/>
        </p:nvSpPr>
        <p:spPr bwMode="auto">
          <a:xfrm>
            <a:off x="2711451" y="2852738"/>
            <a:ext cx="1584325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中断向量和服务程序</a:t>
            </a:r>
            <a:endParaRPr lang="en-US" altLang="zh-CN"/>
          </a:p>
          <a:p>
            <a:r>
              <a:rPr lang="zh-CN" altLang="en-US"/>
              <a:t>调度器</a:t>
            </a:r>
            <a:endParaRPr lang="en-US" altLang="zh-CN"/>
          </a:p>
          <a:p>
            <a:r>
              <a:rPr lang="zh-CN" altLang="en-US"/>
              <a:t>内存管理服务</a:t>
            </a:r>
            <a:endParaRPr lang="en-US" altLang="zh-CN"/>
          </a:p>
          <a:p>
            <a:r>
              <a:rPr lang="zh-CN" altLang="en-US"/>
              <a:t>堆、栈</a:t>
            </a:r>
            <a:endParaRPr lang="en-US" altLang="zh-CN"/>
          </a:p>
          <a:p>
            <a:r>
              <a:rPr lang="zh-CN" altLang="en-US"/>
              <a:t>设备管理</a:t>
            </a:r>
            <a:r>
              <a:rPr lang="en-US" altLang="zh-CN"/>
              <a:t>*</a:t>
            </a:r>
          </a:p>
          <a:p>
            <a:r>
              <a:rPr lang="zh-CN" altLang="en-US"/>
              <a:t>文件系统</a:t>
            </a:r>
            <a:r>
              <a:rPr lang="en-US" altLang="zh-CN"/>
              <a:t>*</a:t>
            </a:r>
            <a:endParaRPr lang="zh-CN" altLang="en-US"/>
          </a:p>
        </p:txBody>
      </p:sp>
      <p:sp>
        <p:nvSpPr>
          <p:cNvPr id="11276" name="文本框 15"/>
          <p:cNvSpPr txBox="1">
            <a:spLocks noChangeArrowheads="1"/>
          </p:cNvSpPr>
          <p:nvPr/>
        </p:nvSpPr>
        <p:spPr bwMode="auto">
          <a:xfrm>
            <a:off x="8112126" y="2852738"/>
            <a:ext cx="1584325" cy="1477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用户代码</a:t>
            </a:r>
            <a:endParaRPr lang="en-US" altLang="zh-CN"/>
          </a:p>
          <a:p>
            <a:r>
              <a:rPr lang="zh-CN" altLang="en-US"/>
              <a:t>用户数据</a:t>
            </a:r>
            <a:endParaRPr lang="en-US" altLang="zh-CN"/>
          </a:p>
          <a:p>
            <a:r>
              <a:rPr lang="zh-CN" altLang="en-US"/>
              <a:t>堆</a:t>
            </a:r>
            <a:endParaRPr lang="en-US" altLang="zh-CN"/>
          </a:p>
          <a:p>
            <a:r>
              <a:rPr lang="zh-CN" altLang="en-US"/>
              <a:t>栈</a:t>
            </a:r>
            <a:endParaRPr lang="en-US" altLang="zh-CN"/>
          </a:p>
          <a:p>
            <a:r>
              <a:rPr lang="zh-CN" altLang="en-US"/>
              <a:t>共享库的代码</a:t>
            </a:r>
          </a:p>
        </p:txBody>
      </p:sp>
      <p:sp>
        <p:nvSpPr>
          <p:cNvPr id="11277" name="文本框 17"/>
          <p:cNvSpPr txBox="1">
            <a:spLocks noChangeArrowheads="1"/>
          </p:cNvSpPr>
          <p:nvPr/>
        </p:nvSpPr>
        <p:spPr bwMode="auto">
          <a:xfrm>
            <a:off x="5448301" y="3524250"/>
            <a:ext cx="360363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系统调用</a:t>
            </a:r>
          </a:p>
        </p:txBody>
      </p:sp>
    </p:spTree>
    <p:extLst>
      <p:ext uri="{BB962C8B-B14F-4D97-AF65-F5344CB8AC3E}">
        <p14:creationId xmlns:p14="http://schemas.microsoft.com/office/powerpoint/2010/main" val="98821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73366-6578-3C9D-0B5A-63CA629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0FA62B-FABD-BDB0-E267-06A2D12E61B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系统启动完成时</a:t>
            </a:r>
            <a:r>
              <a:rPr lang="en-US" altLang="zh-CN" dirty="0"/>
              <a:t>OS</a:t>
            </a:r>
            <a:r>
              <a:rPr lang="zh-CN" altLang="en-US" dirty="0"/>
              <a:t>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2BAB5-B4FE-D239-298C-9050F7ADC91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idt_init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将所有的中断（异常）设置了对应的响应函数</a:t>
            </a:r>
            <a:r>
              <a:rPr lang="en-US" altLang="zh-CN" dirty="0">
                <a:sym typeface="Wingdings" panose="05000000000000000000" pitchFamily="2" charset="2"/>
              </a:rPr>
              <a:t>__</a:t>
            </a:r>
            <a:r>
              <a:rPr lang="en-US" altLang="zh-CN" dirty="0" err="1">
                <a:sym typeface="Wingdings" panose="05000000000000000000" pitchFamily="2" charset="2"/>
              </a:rPr>
              <a:t>alltraps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其中用到的，时钟中断、缺页异常和</a:t>
            </a:r>
            <a:r>
              <a:rPr lang="en-US" altLang="zh-CN" dirty="0" err="1">
                <a:sym typeface="Wingdings" panose="05000000000000000000" pitchFamily="2" charset="2"/>
              </a:rPr>
              <a:t>syscall</a:t>
            </a:r>
            <a:r>
              <a:rPr lang="zh-CN" altLang="en-US" dirty="0">
                <a:sym typeface="Wingdings" panose="05000000000000000000" pitchFamily="2" charset="2"/>
              </a:rPr>
              <a:t>中断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kern_init</a:t>
            </a:r>
            <a:r>
              <a:rPr lang="en-US" altLang="zh-CN" dirty="0"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sym typeface="Wingdings" panose="05000000000000000000" pitchFamily="2" charset="2"/>
              </a:rPr>
              <a:t>pmm_init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把所有的未占用的页充入</a:t>
            </a:r>
            <a:r>
              <a:rPr lang="en-US" altLang="zh-CN" dirty="0" err="1">
                <a:sym typeface="Wingdings" panose="05000000000000000000" pitchFamily="2" charset="2"/>
              </a:rPr>
              <a:t>freelist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建立第一张页表</a:t>
            </a:r>
            <a:r>
              <a:rPr lang="en-US" altLang="zh-CN" dirty="0">
                <a:sym typeface="Wingdings" panose="05000000000000000000" pitchFamily="2" charset="2"/>
              </a:rPr>
              <a:t>boot_cr3</a:t>
            </a:r>
            <a:r>
              <a:rPr lang="zh-CN" altLang="en-US" dirty="0">
                <a:sym typeface="Wingdings" panose="05000000000000000000" pitchFamily="2" charset="2"/>
              </a:rPr>
              <a:t>（这个变量名很烂），其中描述了</a:t>
            </a:r>
            <a:r>
              <a:rPr lang="en-US" altLang="zh-CN" dirty="0">
                <a:sym typeface="Wingdings" panose="05000000000000000000" pitchFamily="2" charset="2"/>
              </a:rPr>
              <a:t>kernel</a:t>
            </a:r>
            <a:r>
              <a:rPr lang="zh-CN" altLang="en-US" dirty="0">
                <a:sym typeface="Wingdings" panose="05000000000000000000" pitchFamily="2" charset="2"/>
              </a:rPr>
              <a:t>代码空间的状态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/>
              <a:t>kern_init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err="1">
                <a:sym typeface="Wingdings" panose="05000000000000000000" pitchFamily="2" charset="2"/>
              </a:rPr>
              <a:t>sched_init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en-US" altLang="zh-CN" dirty="0" err="1">
                <a:sym typeface="Wingdings" panose="05000000000000000000" pitchFamily="2" charset="2"/>
              </a:rPr>
              <a:t>proc_init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准备好调度器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准备好进程所需的数据结构（上下文与</a:t>
            </a:r>
            <a:r>
              <a:rPr lang="en-US" altLang="zh-CN" dirty="0">
                <a:sym typeface="Wingdings" panose="05000000000000000000" pitchFamily="2" charset="2"/>
              </a:rPr>
              <a:t>PCB</a:t>
            </a:r>
            <a:r>
              <a:rPr lang="zh-CN" altLang="en-US" dirty="0">
                <a:sym typeface="Wingdings" panose="05000000000000000000" pitchFamily="2" charset="2"/>
              </a:rPr>
              <a:t>的队列等）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980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第一个进程通过</a:t>
            </a:r>
            <a:r>
              <a:rPr lang="en-US" altLang="zh-CN" dirty="0"/>
              <a:t>exec</a:t>
            </a:r>
            <a:r>
              <a:rPr lang="zh-CN" altLang="en-US" dirty="0"/>
              <a:t>执行</a:t>
            </a:r>
            <a:r>
              <a:rPr lang="en-US" altLang="zh-CN" dirty="0" err="1"/>
              <a:t>init</a:t>
            </a:r>
            <a:r>
              <a:rPr lang="zh-CN" altLang="en-US" dirty="0"/>
              <a:t>得到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CFD0B-EB46-4101-BE12-E773555A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69767"/>
            <a:ext cx="96678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BA3F1-E9F7-4774-91F0-6342A20D8EE8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时发生了什么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5027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600" dirty="0"/>
              <a:t>根据文件路径从文件系统中找到指定的文件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从磁盘的根目录出发，遍历文件目录树，找到对应的文件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磁盘驱动管理磁臂和扇区，读取文件夹数据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将文件映射入内存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按照链表（或者树）结构，依次读取文件的头部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再次需要磁盘动作读取前面的若干个扇区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按照文件头部写好的（编译器设定的）建立起虚拟地址空间的地图（虚拟地址空间与文件</a:t>
            </a:r>
            <a:r>
              <a:rPr lang="en-US" altLang="zh-CN" sz="2200" dirty="0"/>
              <a:t>ID</a:t>
            </a:r>
            <a:r>
              <a:rPr lang="zh-CN" altLang="en-US" sz="2200" dirty="0"/>
              <a:t>和</a:t>
            </a:r>
            <a:r>
              <a:rPr lang="en-US" altLang="zh-CN" sz="2200" dirty="0"/>
              <a:t>offset)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加载外部依赖（动态链接库）</a:t>
            </a:r>
            <a:endParaRPr lang="en-US" altLang="zh-CN" sz="2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程序执行</a:t>
            </a:r>
            <a:endParaRPr lang="en-US" altLang="zh-CN" sz="26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程序跳转到</a:t>
            </a:r>
            <a:r>
              <a:rPr lang="en-US" altLang="zh-CN" sz="2200" dirty="0"/>
              <a:t>main</a:t>
            </a:r>
            <a:r>
              <a:rPr lang="zh-CN" altLang="en-US" sz="2200" dirty="0"/>
              <a:t>所在的地址，触发缺页</a:t>
            </a:r>
            <a:r>
              <a:rPr lang="en-US" altLang="zh-CN" sz="2200" dirty="0"/>
              <a:t>—</a:t>
            </a:r>
            <a:r>
              <a:rPr lang="zh-CN" altLang="en-US" sz="2200" dirty="0"/>
              <a:t>查询虚拟地址空间地图</a:t>
            </a:r>
            <a:r>
              <a:rPr lang="en-US" altLang="zh-CN" sz="2200" dirty="0"/>
              <a:t>—</a:t>
            </a:r>
            <a:r>
              <a:rPr lang="zh-CN" altLang="en-US" sz="2200" dirty="0"/>
              <a:t>文件系统</a:t>
            </a:r>
            <a:r>
              <a:rPr lang="en-US" altLang="zh-CN" sz="2200" dirty="0"/>
              <a:t>—</a:t>
            </a:r>
            <a:r>
              <a:rPr lang="zh-CN" altLang="en-US" sz="2200" dirty="0"/>
              <a:t>磁盘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分配物理页</a:t>
            </a:r>
            <a:r>
              <a:rPr lang="en-US" altLang="zh-CN" sz="2200" dirty="0"/>
              <a:t>—</a:t>
            </a:r>
            <a:r>
              <a:rPr lang="zh-CN" altLang="en-US" sz="2200" dirty="0"/>
              <a:t>修改页表</a:t>
            </a:r>
            <a:r>
              <a:rPr lang="en-US" altLang="zh-CN" sz="2200" dirty="0"/>
              <a:t>—</a:t>
            </a:r>
            <a:r>
              <a:rPr lang="zh-CN" altLang="en-US" sz="2200" dirty="0"/>
              <a:t>挤压可用内存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执行指令、发起</a:t>
            </a:r>
            <a:r>
              <a:rPr lang="en-US" altLang="zh-CN" sz="2200" dirty="0" err="1"/>
              <a:t>syscall</a:t>
            </a:r>
            <a:r>
              <a:rPr lang="zh-CN" altLang="en-US" sz="2200" dirty="0"/>
              <a:t>打开设备、访问驱动等动作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随时可能发生的调度导致运行中断和恢复</a:t>
            </a:r>
            <a:endParaRPr lang="en-US" altLang="zh-CN" sz="2200" dirty="0"/>
          </a:p>
          <a:p>
            <a:pPr lvl="1">
              <a:lnSpc>
                <a:spcPct val="90000"/>
              </a:lnSpc>
            </a:pPr>
            <a:r>
              <a:rPr lang="zh-CN" altLang="en-US" sz="2200" dirty="0"/>
              <a:t>遇到内存压力，某些内存页被换出至文件中，在页表中标记不存在，在地图中记录文件信息</a:t>
            </a:r>
            <a:endParaRPr lang="en-US" altLang="zh-CN" sz="2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088904" y="476672"/>
            <a:ext cx="698376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execl(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altLang="zh-CN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/app/bin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"ls"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zh-CN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"-a"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NULL )</a:t>
            </a:r>
            <a:endParaRPr lang="zh-CN" altLang="zh-CN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21760-C892-E8BD-C25F-0762C6C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4C6AFA-1F3A-692C-CCF8-BCDA77EFC90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exec</a:t>
            </a:r>
            <a:r>
              <a:rPr lang="zh-CN" altLang="en-US" dirty="0"/>
              <a:t>之后发生了什么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0A42C8B-B89C-670F-702E-74D6B0B9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D64520-517C-4BE7-A1FE-8F00E196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567882"/>
            <a:ext cx="6984776" cy="52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C5754-B899-4D83-8A5A-CCCB0622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4218B7-4FFF-443D-84CB-428856CBBAA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BIOS</a:t>
            </a:r>
            <a:r>
              <a:rPr lang="zh-CN" altLang="en-US" dirty="0"/>
              <a:t>？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B127BC1-F1B4-470C-A33E-65DCC8BA3B0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Basic Input Output System</a:t>
            </a:r>
            <a:r>
              <a:rPr lang="zh-CN" altLang="en-US" dirty="0"/>
              <a:t>，是一套软件，它通常放在主板上一个专用的芯片里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890EFD-2BEA-43C2-81CF-513DDBEB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31" y="2564904"/>
            <a:ext cx="6096000" cy="38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对于每一个进程，其合法的可用地址空间由</a:t>
            </a:r>
            <a:r>
              <a:rPr lang="en-US" altLang="zh-CN" dirty="0" err="1"/>
              <a:t>vma</a:t>
            </a:r>
            <a:r>
              <a:rPr lang="zh-CN" altLang="en-US" dirty="0"/>
              <a:t>管理</a:t>
            </a:r>
            <a:endParaRPr lang="en-US" altLang="zh-CN" dirty="0"/>
          </a:p>
          <a:p>
            <a:pPr lvl="1"/>
            <a:r>
              <a:rPr lang="zh-CN" altLang="en-US" dirty="0"/>
              <a:t>编译时创建的代码、数据段并指定了位置，以及对应文件中的位置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2" name="Picture 4" descr="figure2761">
            <a:extLst>
              <a:ext uri="{FF2B5EF4-FFF2-40B4-BE49-F238E27FC236}">
                <a16:creationId xmlns:a16="http://schemas.microsoft.com/office/drawing/2014/main" id="{BB830A91-4AD2-5E6A-3D0D-DF5AC1F5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43" y="2852936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0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C626A-E3D2-E6EF-8B64-7EFCC28F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656CC6-CD49-17B6-8F0A-B1B8515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进程开始执行后地址空间的状态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64ECF8-05FC-DEA6-12CF-13CEE9CCE6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对于每一个进程，已分配的物理地址空间由页表管理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FC06A-A721-6AD9-73CA-F29A2F8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5380897" cy="403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4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Ucore</a:t>
            </a:r>
            <a:r>
              <a:rPr lang="en-US" altLang="zh-CN" dirty="0"/>
              <a:t> on X86 </a:t>
            </a:r>
            <a:r>
              <a:rPr lang="zh-CN" altLang="en-US" dirty="0"/>
              <a:t>中</a:t>
            </a:r>
            <a:r>
              <a:rPr lang="en-US" altLang="zh-CN" dirty="0" err="1"/>
              <a:t>VPT</a:t>
            </a:r>
            <a:r>
              <a:rPr lang="zh-CN" altLang="en-US" dirty="0"/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在遇到缺页，如需增加一页，需要</a:t>
            </a:r>
            <a:r>
              <a:rPr lang="en-US" altLang="zh-CN" dirty="0"/>
              <a:t>CPU</a:t>
            </a:r>
            <a:r>
              <a:rPr lang="zh-CN" altLang="en-US" dirty="0"/>
              <a:t>找到页目录表，再找到页表，再修改其中一项的值</a:t>
            </a:r>
            <a:endParaRPr lang="en-US" altLang="zh-CN" dirty="0"/>
          </a:p>
          <a:p>
            <a:r>
              <a:rPr lang="zh-CN" altLang="en-US" dirty="0"/>
              <a:t>如何找到页目录表？</a:t>
            </a:r>
            <a:r>
              <a:rPr lang="en-US" altLang="zh-CN" dirty="0"/>
              <a:t>CR3</a:t>
            </a:r>
            <a:r>
              <a:rPr lang="zh-CN" altLang="en-US" dirty="0"/>
              <a:t>中是虚拟地址还是物理地址？</a:t>
            </a:r>
            <a:endParaRPr lang="en-US" altLang="zh-CN" dirty="0"/>
          </a:p>
          <a:p>
            <a:r>
              <a:rPr lang="zh-CN" altLang="en-US" dirty="0"/>
              <a:t>页目录表也占用了一页，所以在页表中必然有一项与之对应</a:t>
            </a:r>
            <a:endParaRPr lang="en-US" altLang="zh-CN" dirty="0"/>
          </a:p>
          <a:p>
            <a:r>
              <a:rPr lang="zh-CN" altLang="en-US" dirty="0"/>
              <a:t>页目录表的虚拟地址是什么？映射在哪一页？</a:t>
            </a:r>
            <a:endParaRPr lang="en-US" altLang="zh-CN" dirty="0"/>
          </a:p>
          <a:p>
            <a:r>
              <a:rPr lang="zh-CN" altLang="en-US" dirty="0"/>
              <a:t>强制放在</a:t>
            </a:r>
            <a:r>
              <a:rPr lang="en-US" altLang="zh-CN" dirty="0"/>
              <a:t>VPT(0xFAC00000)</a:t>
            </a:r>
            <a:r>
              <a:rPr lang="zh-CN" altLang="en-US" dirty="0"/>
              <a:t>，找起来方便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A152CAB-7B3B-7C1B-3E71-29B94DD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6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riscv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 err="1">
                <a:solidFill>
                  <a:srgbClr val="FF0000"/>
                </a:solidFill>
              </a:rPr>
              <a:t>VPT</a:t>
            </a:r>
            <a:r>
              <a:rPr lang="zh-CN" altLang="en-US" dirty="0">
                <a:solidFill>
                  <a:srgbClr val="FF0000"/>
                </a:solidFill>
              </a:rPr>
              <a:t>的意义是什么？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不好意思，几乎所有的优化都没做</a:t>
            </a:r>
          </a:p>
        </p:txBody>
      </p:sp>
    </p:spTree>
    <p:extLst>
      <p:ext uri="{BB962C8B-B14F-4D97-AF65-F5344CB8AC3E}">
        <p14:creationId xmlns:p14="http://schemas.microsoft.com/office/powerpoint/2010/main" val="229739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D372D-6D14-4547-AE50-A010BD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252AE94-6CF3-4FA8-98EC-73D4AEA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用户眼中的操作系统</a:t>
            </a:r>
          </a:p>
        </p:txBody>
      </p:sp>
    </p:spTree>
    <p:extLst>
      <p:ext uri="{BB962C8B-B14F-4D97-AF65-F5344CB8AC3E}">
        <p14:creationId xmlns:p14="http://schemas.microsoft.com/office/powerpoint/2010/main" val="766027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90607-C033-4277-976B-CC692516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B5888E7-EA3E-4E85-B0EF-F1ACD03E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Shell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24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pic>
        <p:nvPicPr>
          <p:cNvPr id="10" name="ECB019B1-382A-4266-B25C-5B523AA43C14-1" descr="wpp">
            <a:extLst>
              <a:ext uri="{FF2B5EF4-FFF2-40B4-BE49-F238E27FC236}">
                <a16:creationId xmlns:a16="http://schemas.microsoft.com/office/drawing/2014/main" id="{A773DF0E-EF90-4499-B154-50B7960E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074924"/>
            <a:ext cx="5055870" cy="51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6AD6C-CDEF-4015-BA33-7F0A633C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C9D734C-B545-4E34-9CAD-6CB1042E5EB4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F36A119-0E96-49E9-8D8F-2D1ECA47CCE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Shell</a:t>
            </a:r>
            <a:r>
              <a:rPr lang="zh-CN" altLang="en-US" dirty="0"/>
              <a:t>的原理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52B923-6DD0-DCF1-2C89-4C17A118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F05635-1341-4095-8B10-2156A807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741442"/>
            <a:ext cx="4879467" cy="455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6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8CE7DC-CB89-4A75-994B-D130CAF45F69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两个重要的系统调用</a:t>
            </a:r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exec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负责让进程执行一个特定的程序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Exec</a:t>
            </a:r>
            <a:r>
              <a:rPr lang="zh-CN" altLang="en-US" dirty="0">
                <a:ea typeface="宋体" panose="02010600030101010101" pitchFamily="2" charset="-122"/>
              </a:rPr>
              <a:t>由子进程调用，改变其执行的内容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依据二进制文件格式重新建立页表映射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负责创建一个新的进程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Fork</a:t>
            </a:r>
            <a:r>
              <a:rPr lang="zh-CN" altLang="en-US" dirty="0">
                <a:ea typeface="宋体" panose="02010600030101010101" pitchFamily="2" charset="-122"/>
              </a:rPr>
              <a:t>由父进程调用，创建一个新的进程为子进程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新的进程与原进程共享所有的资源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页表复用，写时复制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新的进程为就绪态等待调度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 </a:t>
            </a:r>
            <a:r>
              <a:rPr lang="zh-CN" altLang="en-US" dirty="0"/>
              <a:t>后，如果不</a:t>
            </a:r>
            <a:r>
              <a:rPr lang="en-US" altLang="zh-CN" dirty="0"/>
              <a:t>exec</a:t>
            </a:r>
            <a:r>
              <a:rPr lang="zh-CN" altLang="en-US" dirty="0"/>
              <a:t>会怎么样？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E134EB-9DA6-A5BE-03C5-711D06D0A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7983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endCxn id="22" idx="0"/>
          </p:cNvCxnSpPr>
          <p:nvPr/>
        </p:nvCxnSpPr>
        <p:spPr bwMode="auto">
          <a:xfrm flipH="1">
            <a:off x="3863976" y="4480991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371341" y="1556793"/>
            <a:ext cx="648000" cy="404813"/>
            <a:chOff x="2714612" y="2871791"/>
            <a:chExt cx="648000" cy="40481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TextBox 69"/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70"/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57044" y="1628231"/>
            <a:ext cx="662368" cy="593529"/>
            <a:chOff x="3657516" y="2786064"/>
            <a:chExt cx="662368" cy="593529"/>
          </a:xfrm>
        </p:grpSpPr>
        <p:sp>
          <p:nvSpPr>
            <p:cNvPr id="96" name="矩形 95"/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75"/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100" name="TextBox 82"/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82" name="直接箭头连接符 81"/>
          <p:cNvCxnSpPr/>
          <p:nvPr/>
        </p:nvCxnSpPr>
        <p:spPr>
          <a:xfrm>
            <a:off x="6965772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8500488" y="1687597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587120" y="1699668"/>
            <a:ext cx="397313" cy="73026"/>
            <a:chOff x="4589868" y="2795588"/>
            <a:chExt cx="397313" cy="73026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68"/>
          <p:cNvSpPr txBox="1"/>
          <p:nvPr/>
        </p:nvSpPr>
        <p:spPr>
          <a:xfrm>
            <a:off x="5612519" y="1614479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107" name="直接箭头连接符 106"/>
          <p:cNvCxnSpPr/>
          <p:nvPr/>
        </p:nvCxnSpPr>
        <p:spPr bwMode="auto">
          <a:xfrm flipH="1">
            <a:off x="5735638" y="2263106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537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扩展问题：关于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398" y="1569767"/>
            <a:ext cx="110172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理论上可以用任何代码实现，但是其中相当一部分代码是硬件相关的，所以相当部分是汇编写的</a:t>
            </a:r>
            <a:endParaRPr lang="en-US" altLang="zh-CN" dirty="0"/>
          </a:p>
          <a:p>
            <a:pPr eaLnBrk="1" hangingPunct="1"/>
            <a:r>
              <a:rPr lang="zh-CN" altLang="en-US" dirty="0"/>
              <a:t>如果</a:t>
            </a:r>
            <a:r>
              <a:rPr lang="en-US" altLang="zh-CN" dirty="0"/>
              <a:t>BIOS</a:t>
            </a:r>
            <a:r>
              <a:rPr lang="zh-CN" altLang="en-US" dirty="0"/>
              <a:t>的代码是固定的，为什么可以读取如此之多型号的外设？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</a:t>
            </a:r>
            <a:r>
              <a:rPr lang="en-US" altLang="zh-CN" dirty="0"/>
              <a:t>IBM</a:t>
            </a:r>
            <a:r>
              <a:rPr lang="zh-CN" altLang="en-US" dirty="0"/>
              <a:t>发布的兼容机标准的一部分，鉴于当时</a:t>
            </a:r>
            <a:r>
              <a:rPr lang="en-US" altLang="zh-CN" dirty="0"/>
              <a:t>IBM</a:t>
            </a:r>
            <a:r>
              <a:rPr lang="zh-CN" altLang="en-US" dirty="0"/>
              <a:t>的统治地位，其他所有厂商都遵从了这一标准的实现。换言之，是同一类设备尽管其生产厂家和型号不尽相当，它们的“基础操作”方式是一样的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如果有缺陷怎么办？</a:t>
            </a:r>
            <a:endParaRPr lang="en-US" altLang="zh-CN" dirty="0"/>
          </a:p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上面的程序是怎么来的？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9930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32C7C19E-C979-4A8C-991F-EB73B2F94084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fork</a:t>
            </a:r>
            <a:r>
              <a:rPr lang="zh-CN" altLang="en-US" dirty="0"/>
              <a:t>调用后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7CBA28-0781-A8CD-1CBC-A1A43D8D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87489" y="1556792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 rot="5400000">
            <a:off x="3867151" y="1561157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74826" y="1857327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33851" y="1774776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168777" y="4365105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561448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018054" y="436510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280821" y="3526382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9" name="直接箭头连接符 48"/>
          <p:cNvCxnSpPr>
            <a:stCxn id="45" idx="2"/>
            <a:endCxn id="43" idx="0"/>
          </p:cNvCxnSpPr>
          <p:nvPr/>
        </p:nvCxnSpPr>
        <p:spPr bwMode="auto">
          <a:xfrm>
            <a:off x="5812386" y="3758157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接箭头连接符 50"/>
          <p:cNvCxnSpPr>
            <a:stCxn id="45" idx="3"/>
            <a:endCxn id="44" idx="0"/>
          </p:cNvCxnSpPr>
          <p:nvPr/>
        </p:nvCxnSpPr>
        <p:spPr bwMode="auto">
          <a:xfrm>
            <a:off x="6343950" y="3642269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直接箭头连接符 52"/>
          <p:cNvCxnSpPr>
            <a:stCxn id="45" idx="1"/>
            <a:endCxn id="15" idx="0"/>
          </p:cNvCxnSpPr>
          <p:nvPr/>
        </p:nvCxnSpPr>
        <p:spPr bwMode="auto">
          <a:xfrm flipH="1">
            <a:off x="4700341" y="3642270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15" idx="2"/>
            <a:endCxn id="26" idx="0"/>
          </p:cNvCxnSpPr>
          <p:nvPr/>
        </p:nvCxnSpPr>
        <p:spPr bwMode="auto">
          <a:xfrm>
            <a:off x="4700341" y="4596879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endCxn id="27" idx="0"/>
          </p:cNvCxnSpPr>
          <p:nvPr/>
        </p:nvCxnSpPr>
        <p:spPr bwMode="auto">
          <a:xfrm flipH="1">
            <a:off x="5303839" y="4592117"/>
            <a:ext cx="503237" cy="853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28" idx="0"/>
          </p:cNvCxnSpPr>
          <p:nvPr/>
        </p:nvCxnSpPr>
        <p:spPr bwMode="auto">
          <a:xfrm flipH="1">
            <a:off x="5591969" y="4596877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直接箭头连接符 60"/>
          <p:cNvCxnSpPr>
            <a:stCxn id="44" idx="2"/>
            <a:endCxn id="38" idx="0"/>
          </p:cNvCxnSpPr>
          <p:nvPr/>
        </p:nvCxnSpPr>
        <p:spPr bwMode="auto">
          <a:xfrm>
            <a:off x="7549618" y="4596879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44703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327356" y="5445224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15" idx="2"/>
          </p:cNvCxnSpPr>
          <p:nvPr/>
        </p:nvCxnSpPr>
        <p:spPr bwMode="auto">
          <a:xfrm flipH="1">
            <a:off x="4448573" y="4596879"/>
            <a:ext cx="251768" cy="8291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>
            <a:stCxn id="15" idx="1"/>
            <a:endCxn id="22" idx="0"/>
          </p:cNvCxnSpPr>
          <p:nvPr/>
        </p:nvCxnSpPr>
        <p:spPr bwMode="auto">
          <a:xfrm flipH="1">
            <a:off x="3863977" y="4480993"/>
            <a:ext cx="304801" cy="964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>
            <a:endCxn id="21" idx="0"/>
          </p:cNvCxnSpPr>
          <p:nvPr/>
        </p:nvCxnSpPr>
        <p:spPr bwMode="auto">
          <a:xfrm flipH="1">
            <a:off x="3575844" y="4480991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/>
          <p:cNvCxnSpPr>
            <a:endCxn id="19" idx="0"/>
          </p:cNvCxnSpPr>
          <p:nvPr/>
        </p:nvCxnSpPr>
        <p:spPr bwMode="auto">
          <a:xfrm flipH="1">
            <a:off x="2999582" y="4476229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023993" y="5435500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6312025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600057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7751292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616281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903420" y="5445224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7" name="直接箭头连接符 106"/>
          <p:cNvCxnSpPr>
            <a:stCxn id="121" idx="2"/>
          </p:cNvCxnSpPr>
          <p:nvPr/>
        </p:nvCxnSpPr>
        <p:spPr bwMode="auto">
          <a:xfrm flipH="1">
            <a:off x="5735638" y="1861720"/>
            <a:ext cx="2408858" cy="171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78" name="组合 77"/>
          <p:cNvGrpSpPr/>
          <p:nvPr/>
        </p:nvGrpSpPr>
        <p:grpSpPr>
          <a:xfrm>
            <a:off x="5468502" y="1196753"/>
            <a:ext cx="4875970" cy="785815"/>
            <a:chOff x="3131840" y="1924047"/>
            <a:chExt cx="4875970" cy="785815"/>
          </a:xfrm>
        </p:grpSpPr>
        <p:grpSp>
          <p:nvGrpSpPr>
            <p:cNvPr id="81" name="组合 80"/>
            <p:cNvGrpSpPr/>
            <p:nvPr/>
          </p:nvGrpSpPr>
          <p:grpSpPr>
            <a:xfrm>
              <a:off x="3890663" y="1924047"/>
              <a:ext cx="648000" cy="404813"/>
              <a:chOff x="2714612" y="2871791"/>
              <a:chExt cx="648000" cy="404813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2714612" y="2928940"/>
                <a:ext cx="648000" cy="285334"/>
                <a:chOff x="3571868" y="2538416"/>
                <a:chExt cx="648000" cy="28533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571868" y="2538416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11576A"/>
                    </a:gs>
                    <a:gs pos="0">
                      <a:srgbClr val="0EB1C8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571868" y="2679750"/>
                  <a:ext cx="648000" cy="144000"/>
                </a:xfrm>
                <a:prstGeom prst="rect">
                  <a:avLst/>
                </a:prstGeom>
                <a:gradFill>
                  <a:gsLst>
                    <a:gs pos="100000">
                      <a:srgbClr val="FF9900"/>
                    </a:gs>
                    <a:gs pos="0">
                      <a:srgbClr val="FFCC6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58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3" name="TextBox 69"/>
              <p:cNvSpPr txBox="1"/>
              <p:nvPr/>
            </p:nvSpPr>
            <p:spPr>
              <a:xfrm>
                <a:off x="2776524" y="2871791"/>
                <a:ext cx="5549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chemeClr val="bg1"/>
                    </a:solidFill>
                    <a:latin typeface="+mn-ea"/>
                  </a:rPr>
                  <a:t>head</a:t>
                </a:r>
                <a:endParaRPr lang="zh-CN" altLang="en-US" sz="1050" b="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TextBox 70"/>
              <p:cNvSpPr txBox="1"/>
              <p:nvPr/>
            </p:nvSpPr>
            <p:spPr>
              <a:xfrm>
                <a:off x="2833680" y="3022688"/>
                <a:ext cx="4283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>
                    <a:solidFill>
                      <a:srgbClr val="11576A"/>
                    </a:solidFill>
                    <a:latin typeface="+mn-ea"/>
                  </a:rPr>
                  <a:t>tail</a:t>
                </a:r>
                <a:endParaRPr lang="zh-CN" altLang="en-US" sz="1050" b="1">
                  <a:solidFill>
                    <a:srgbClr val="11576A"/>
                  </a:solidFill>
                  <a:latin typeface="+mn-ea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5476366" y="1995485"/>
              <a:ext cx="662368" cy="593529"/>
              <a:chOff x="3657516" y="2786064"/>
              <a:chExt cx="662368" cy="593529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75"/>
              <p:cNvSpPr txBox="1"/>
              <p:nvPr/>
            </p:nvSpPr>
            <p:spPr>
              <a:xfrm>
                <a:off x="3657516" y="2897375"/>
                <a:ext cx="6591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21" name="TextBox 82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013345" y="1995485"/>
              <a:ext cx="651911" cy="593529"/>
              <a:chOff x="3667973" y="2786064"/>
              <a:chExt cx="651911" cy="59352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671884" y="2786064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3671884" y="2928940"/>
                <a:ext cx="648000" cy="432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 rot="10800000" flipH="1">
                <a:off x="3671884" y="3073495"/>
                <a:ext cx="648000" cy="1588"/>
              </a:xfrm>
              <a:prstGeom prst="line">
                <a:avLst/>
              </a:prstGeom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95"/>
              <p:cNvSpPr txBox="1"/>
              <p:nvPr/>
            </p:nvSpPr>
            <p:spPr>
              <a:xfrm>
                <a:off x="3667973" y="2880511"/>
                <a:ext cx="64633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rgbClr val="11576A"/>
                    </a:solidFill>
                    <a:latin typeface="+mn-ea"/>
                  </a:rPr>
                  <a:t>寄存器组</a:t>
                </a:r>
              </a:p>
            </p:txBody>
          </p:sp>
          <p:sp>
            <p:nvSpPr>
              <p:cNvPr id="116" name="TextBox 96"/>
              <p:cNvSpPr txBox="1"/>
              <p:nvPr/>
            </p:nvSpPr>
            <p:spPr>
              <a:xfrm>
                <a:off x="3800471" y="3071816"/>
                <a:ext cx="377026" cy="307777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spc="100">
                    <a:solidFill>
                      <a:srgbClr val="11576A"/>
                    </a:solidFill>
                    <a:latin typeface="华文琥珀" pitchFamily="2" charset="-122"/>
                    <a:ea typeface="华文琥珀" pitchFamily="2" charset="-122"/>
                  </a:rPr>
                  <a:t>…</a:t>
                </a:r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>
              <a:off x="4485093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019809" y="2054852"/>
              <a:ext cx="100564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7610497" y="2066923"/>
              <a:ext cx="397313" cy="73026"/>
              <a:chOff x="4589868" y="2795588"/>
              <a:chExt cx="397313" cy="73026"/>
            </a:xfrm>
          </p:grpSpPr>
          <p:cxnSp>
            <p:nvCxnSpPr>
              <p:cNvPr id="108" name="直接连接符 107"/>
              <p:cNvCxnSpPr/>
              <p:nvPr/>
            </p:nvCxnSpPr>
            <p:spPr>
              <a:xfrm flipV="1">
                <a:off x="4589868" y="2795588"/>
                <a:ext cx="358370" cy="0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>
                <a:off x="4921508" y="2813588"/>
                <a:ext cx="36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4879181" y="2836073"/>
                <a:ext cx="108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4895294" y="2867026"/>
                <a:ext cx="72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任意多边形 94"/>
            <p:cNvSpPr/>
            <p:nvPr/>
          </p:nvSpPr>
          <p:spPr>
            <a:xfrm>
              <a:off x="4448175" y="2190750"/>
              <a:ext cx="2543175" cy="519112"/>
            </a:xfrm>
            <a:custGeom>
              <a:avLst/>
              <a:gdLst>
                <a:gd name="connsiteX0" fmla="*/ 0 w 2543175"/>
                <a:gd name="connsiteY0" fmla="*/ 0 h 519112"/>
                <a:gd name="connsiteX1" fmla="*/ 1371600 w 2543175"/>
                <a:gd name="connsiteY1" fmla="*/ 476250 h 519112"/>
                <a:gd name="connsiteX2" fmla="*/ 2543175 w 2543175"/>
                <a:gd name="connsiteY2" fmla="*/ 257175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75" h="519112">
                  <a:moveTo>
                    <a:pt x="0" y="0"/>
                  </a:moveTo>
                  <a:cubicBezTo>
                    <a:pt x="473869" y="216694"/>
                    <a:pt x="947738" y="433388"/>
                    <a:pt x="1371600" y="476250"/>
                  </a:cubicBezTo>
                  <a:cubicBezTo>
                    <a:pt x="1795462" y="519112"/>
                    <a:pt x="2346325" y="296863"/>
                    <a:pt x="2543175" y="257175"/>
                  </a:cubicBezTo>
                </a:path>
              </a:pathLst>
            </a:cu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TextBox 168"/>
            <p:cNvSpPr txBox="1"/>
            <p:nvPr/>
          </p:nvSpPr>
          <p:spPr>
            <a:xfrm>
              <a:off x="3131840" y="1981733"/>
              <a:ext cx="800219" cy="220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zh-CN" altLang="en-US" b="1" baseline="-25000" dirty="0">
                  <a:solidFill>
                    <a:srgbClr val="11576A"/>
                  </a:solidFill>
                  <a:latin typeface="+mn-ea"/>
                </a:rPr>
                <a:t>就绪队列</a:t>
              </a:r>
            </a:p>
          </p:txBody>
        </p:sp>
      </p:grpSp>
      <p:sp>
        <p:nvSpPr>
          <p:cNvPr id="127" name="矩形 126"/>
          <p:cNvSpPr>
            <a:spLocks noChangeArrowheads="1"/>
          </p:cNvSpPr>
          <p:nvPr/>
        </p:nvSpPr>
        <p:spPr bwMode="auto">
          <a:xfrm>
            <a:off x="1487488" y="278211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 rot="5400000">
            <a:off x="3867150" y="278529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>
            <a:spLocks noChangeArrowheads="1"/>
          </p:cNvSpPr>
          <p:nvPr/>
        </p:nvSpPr>
        <p:spPr bwMode="auto">
          <a:xfrm>
            <a:off x="1774825" y="3131121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</a:rPr>
              <a:t>B</a:t>
            </a:r>
            <a:r>
              <a:rPr lang="zh-CN" altLang="en-US" sz="1800" dirty="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30" name="文本框 129"/>
          <p:cNvSpPr txBox="1">
            <a:spLocks noChangeArrowheads="1"/>
          </p:cNvSpPr>
          <p:nvPr/>
        </p:nvSpPr>
        <p:spPr bwMode="auto">
          <a:xfrm>
            <a:off x="4133850" y="2998912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内核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空间</a:t>
            </a:r>
          </a:p>
        </p:txBody>
      </p:sp>
      <p:cxnSp>
        <p:nvCxnSpPr>
          <p:cNvPr id="12" name="直接箭头连接符 11"/>
          <p:cNvCxnSpPr>
            <a:stCxn id="116" idx="2"/>
          </p:cNvCxnSpPr>
          <p:nvPr/>
        </p:nvCxnSpPr>
        <p:spPr bwMode="auto">
          <a:xfrm flipH="1">
            <a:off x="6821756" y="1861720"/>
            <a:ext cx="2849263" cy="1367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3" name="矩形 152"/>
          <p:cNvSpPr>
            <a:spLocks noChangeArrowheads="1"/>
          </p:cNvSpPr>
          <p:nvPr/>
        </p:nvSpPr>
        <p:spPr bwMode="auto">
          <a:xfrm>
            <a:off x="5176963" y="4077172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chemeClr val="tx1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" name="矩形 153"/>
          <p:cNvSpPr>
            <a:spLocks noChangeArrowheads="1"/>
          </p:cNvSpPr>
          <p:nvPr/>
        </p:nvSpPr>
        <p:spPr bwMode="auto">
          <a:xfrm>
            <a:off x="662267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8026240" y="4077171"/>
            <a:ext cx="106312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6289007" y="3238449"/>
            <a:ext cx="1175418" cy="231775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B05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0" algn="ctr">
              <a:spcBef>
                <a:spcPct val="0"/>
              </a:spcBef>
              <a:buClrTx/>
              <a:buSzTx/>
              <a:buNone/>
            </a:pP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页表复制</a:t>
            </a:r>
            <a:endParaRPr lang="zh-CN" alt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7" name="直接箭头连接符 156"/>
          <p:cNvCxnSpPr>
            <a:stCxn id="156" idx="2"/>
            <a:endCxn id="154" idx="0"/>
          </p:cNvCxnSpPr>
          <p:nvPr/>
        </p:nvCxnSpPr>
        <p:spPr bwMode="auto">
          <a:xfrm>
            <a:off x="6876716" y="3470224"/>
            <a:ext cx="277518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接箭头连接符 157"/>
          <p:cNvCxnSpPr>
            <a:stCxn id="156" idx="3"/>
            <a:endCxn id="155" idx="0"/>
          </p:cNvCxnSpPr>
          <p:nvPr/>
        </p:nvCxnSpPr>
        <p:spPr bwMode="auto">
          <a:xfrm>
            <a:off x="7464426" y="3354336"/>
            <a:ext cx="109337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接箭头连接符 158"/>
          <p:cNvCxnSpPr>
            <a:stCxn id="156" idx="1"/>
            <a:endCxn id="153" idx="0"/>
          </p:cNvCxnSpPr>
          <p:nvPr/>
        </p:nvCxnSpPr>
        <p:spPr bwMode="auto">
          <a:xfrm flipH="1">
            <a:off x="5708527" y="3354337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接箭头连接符 159"/>
          <p:cNvCxnSpPr>
            <a:stCxn id="153" idx="2"/>
          </p:cNvCxnSpPr>
          <p:nvPr/>
        </p:nvCxnSpPr>
        <p:spPr bwMode="auto">
          <a:xfrm flipH="1">
            <a:off x="5020471" y="4308946"/>
            <a:ext cx="688057" cy="1116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接箭头连接符 160"/>
          <p:cNvCxnSpPr/>
          <p:nvPr/>
        </p:nvCxnSpPr>
        <p:spPr bwMode="auto">
          <a:xfrm flipH="1">
            <a:off x="5346914" y="4304184"/>
            <a:ext cx="1468349" cy="1121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接箭头连接符 161"/>
          <p:cNvCxnSpPr>
            <a:endCxn id="18" idx="0"/>
          </p:cNvCxnSpPr>
          <p:nvPr/>
        </p:nvCxnSpPr>
        <p:spPr bwMode="auto">
          <a:xfrm flipH="1">
            <a:off x="5627689" y="4308944"/>
            <a:ext cx="1512465" cy="1126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接箭头连接符 162"/>
          <p:cNvCxnSpPr>
            <a:stCxn id="155" idx="2"/>
            <a:endCxn id="63" idx="0"/>
          </p:cNvCxnSpPr>
          <p:nvPr/>
        </p:nvCxnSpPr>
        <p:spPr bwMode="auto">
          <a:xfrm flipH="1">
            <a:off x="8471818" y="4308946"/>
            <a:ext cx="85986" cy="1136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接箭头连接符 163"/>
          <p:cNvCxnSpPr>
            <a:stCxn id="153" idx="2"/>
          </p:cNvCxnSpPr>
          <p:nvPr/>
        </p:nvCxnSpPr>
        <p:spPr bwMode="auto">
          <a:xfrm flipH="1">
            <a:off x="4479423" y="4308946"/>
            <a:ext cx="1229104" cy="1117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接箭头连接符 164"/>
          <p:cNvCxnSpPr>
            <a:stCxn id="153" idx="1"/>
          </p:cNvCxnSpPr>
          <p:nvPr/>
        </p:nvCxnSpPr>
        <p:spPr bwMode="auto">
          <a:xfrm flipH="1">
            <a:off x="3872311" y="4193060"/>
            <a:ext cx="1304652" cy="12419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接箭头连接符 165"/>
          <p:cNvCxnSpPr/>
          <p:nvPr/>
        </p:nvCxnSpPr>
        <p:spPr bwMode="auto">
          <a:xfrm flipH="1">
            <a:off x="3611094" y="4193058"/>
            <a:ext cx="1556741" cy="1241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 flipH="1">
            <a:off x="2995416" y="4188296"/>
            <a:ext cx="2164083" cy="1246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8351112" y="2526358"/>
            <a:ext cx="2938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的空间很大，复制会不会很慢？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如果复制后不</a:t>
            </a:r>
            <a:r>
              <a:rPr lang="en-US" altLang="zh-CN" dirty="0"/>
              <a:t>exec</a:t>
            </a:r>
            <a:r>
              <a:rPr lang="zh-CN" altLang="en-US" dirty="0"/>
              <a:t>，会不会浪费？</a:t>
            </a:r>
          </a:p>
        </p:txBody>
      </p:sp>
    </p:spTree>
    <p:extLst>
      <p:ext uri="{BB962C8B-B14F-4D97-AF65-F5344CB8AC3E}">
        <p14:creationId xmlns:p14="http://schemas.microsoft.com/office/powerpoint/2010/main" val="2731587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7A32BE54-2110-6A01-E323-F7B55B4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354D4D-FB26-BE38-8A14-FFCF2165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791827"/>
            <a:ext cx="7992888" cy="4851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51585" y="5706586"/>
            <a:ext cx="8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12529"/>
                </a:solidFill>
                <a:latin typeface="Raleway" panose="020B0003030101060003" pitchFamily="34" charset="0"/>
              </a:rPr>
              <a:t>On-Demand-Fork: A Microsecond Fork for Memory-Intensive and Latency-Sensitive Applications,</a:t>
            </a:r>
            <a:br>
              <a:rPr lang="en-US" altLang="zh-CN" sz="1400" dirty="0"/>
            </a:b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Kaiyang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Zhao (Purdue University, United States of America), </a:t>
            </a:r>
            <a:r>
              <a:rPr lang="en-US" altLang="zh-CN" sz="1400" i="1" dirty="0" err="1">
                <a:solidFill>
                  <a:srgbClr val="212529"/>
                </a:solidFill>
                <a:latin typeface="Raleway" panose="020B0003030101060003" pitchFamily="34" charset="0"/>
              </a:rPr>
              <a:t>Sishuai</a:t>
            </a:r>
            <a:r>
              <a:rPr lang="en-US" altLang="zh-CN" sz="1400" i="1" dirty="0">
                <a:solidFill>
                  <a:srgbClr val="212529"/>
                </a:solidFill>
                <a:latin typeface="Raleway" panose="020B0003030101060003" pitchFamily="34" charset="0"/>
              </a:rPr>
              <a:t> Gong (Purdue University), Pedro Fonseca (Purdue University, United States of America). </a:t>
            </a:r>
            <a:r>
              <a:rPr lang="en-US" altLang="zh-CN" sz="1400" i="1" dirty="0" err="1">
                <a:solidFill>
                  <a:srgbClr val="FF0000"/>
                </a:solidFill>
                <a:latin typeface="Raleway" panose="020B0003030101060003" pitchFamily="34" charset="0"/>
              </a:rPr>
              <a:t>Eurosys2021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2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34997-BD7E-4DBB-42E3-8C9ABD4F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B36001-5F6C-DED2-1812-8AB6079D49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进程在运行过程中如何与</a:t>
            </a:r>
            <a:r>
              <a:rPr lang="en-US" altLang="zh-CN" dirty="0"/>
              <a:t>OS</a:t>
            </a:r>
            <a:r>
              <a:rPr lang="zh-CN" altLang="en-US" dirty="0"/>
              <a:t>交互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8E0AC-4D17-C217-1C56-F11163F6183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如何获取内存？</a:t>
            </a:r>
            <a:endParaRPr lang="en-US" altLang="zh-CN" dirty="0"/>
          </a:p>
          <a:p>
            <a:r>
              <a:rPr lang="zh-CN" altLang="en-US" dirty="0"/>
              <a:t>通过缺页拿到物理内存</a:t>
            </a:r>
            <a:endParaRPr lang="en-US" altLang="zh-CN" dirty="0"/>
          </a:p>
          <a:p>
            <a:r>
              <a:rPr lang="zh-CN" altLang="en-US" dirty="0"/>
              <a:t>为什么会缺页呢？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4" descr="figure2761">
            <a:extLst>
              <a:ext uri="{FF2B5EF4-FFF2-40B4-BE49-F238E27FC236}">
                <a16:creationId xmlns:a16="http://schemas.microsoft.com/office/drawing/2014/main" id="{DF7FA2F8-6E7E-4468-AD6C-7E42D2CF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996952"/>
            <a:ext cx="4768631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6D54C-FC57-48F3-9D17-D94B859E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FBC297-DD68-4395-99AC-C9399386B7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虚拟内存管理示例</a:t>
            </a:r>
            <a:r>
              <a:rPr lang="en-US" altLang="zh-CN" dirty="0"/>
              <a:t>:</a:t>
            </a:r>
            <a:r>
              <a:rPr lang="en-US" altLang="zh-CN" dirty="0" err="1"/>
              <a:t>mmap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D8A73-65FB-4DA2-825A-0C8DDD9705B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Read</a:t>
            </a:r>
            <a:r>
              <a:rPr lang="zh-CN" altLang="en-US" dirty="0"/>
              <a:t>调用的原理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FF0126-7B84-49A1-A1B3-3D1E611B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4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40841-8954-4B4F-B2B1-33D47CA8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30FCDA-F723-4630-87A3-CD6E39F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示例：文件内容扫描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98665B85-0B94-46D6-8410-C3134BE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448436" y="1988841"/>
            <a:ext cx="4647565" cy="4123055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5D13A5CC-821D-4A91-A96C-230A0B40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044882" y="1964526"/>
            <a:ext cx="4659630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6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4AABDC-AE2C-4A44-A0DD-7B222CD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307AE4-773E-455D-A907-7B4762F52C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如何避免这一份重复的</a:t>
            </a:r>
            <a:r>
              <a:rPr lang="en-US" altLang="zh-CN" dirty="0"/>
              <a:t>copy</a:t>
            </a:r>
            <a:r>
              <a:rPr lang="zh-CN" altLang="en-US" dirty="0"/>
              <a:t>？</a:t>
            </a:r>
            <a:r>
              <a:rPr lang="zh-CN" altLang="en-US" sz="1800" dirty="0">
                <a:solidFill>
                  <a:srgbClr val="00B0F0"/>
                </a:solidFill>
              </a:rPr>
              <a:t>  </a:t>
            </a:r>
            <a:r>
              <a:rPr lang="en-US" altLang="zh-CN" sz="1800" dirty="0">
                <a:solidFill>
                  <a:srgbClr val="00B0F0"/>
                </a:solidFill>
              </a:rPr>
              <a:t>(</a:t>
            </a:r>
            <a:r>
              <a:rPr lang="zh-CN" altLang="en-US" sz="1800" dirty="0">
                <a:solidFill>
                  <a:srgbClr val="00B0F0"/>
                </a:solidFill>
              </a:rPr>
              <a:t>上页中的</a:t>
            </a:r>
            <a:r>
              <a:rPr lang="en-US" altLang="zh-CN" sz="1800" dirty="0" err="1">
                <a:solidFill>
                  <a:srgbClr val="00B0F0"/>
                </a:solidFill>
              </a:rPr>
              <a:t>buf</a:t>
            </a:r>
            <a:r>
              <a:rPr lang="zh-CN" altLang="en-US" sz="1800" dirty="0">
                <a:solidFill>
                  <a:srgbClr val="00B0F0"/>
                </a:solidFill>
              </a:rPr>
              <a:t>是冗余</a:t>
            </a:r>
            <a:r>
              <a:rPr lang="en-US" altLang="zh-CN" sz="1800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4415E-E64A-4EB5-9450-46A108A9063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charset="0"/>
              <a:buChar char="l"/>
            </a:pPr>
            <a:r>
              <a:rPr lang="en-US" altLang="en-US" sz="2400" dirty="0" err="1">
                <a:latin typeface="微软雅黑"/>
                <a:ea typeface="微软雅黑"/>
              </a:rPr>
              <a:t>mmap</a:t>
            </a:r>
            <a:r>
              <a:rPr lang="zh-CN" altLang="en-US" sz="2400" dirty="0">
                <a:latin typeface="微软雅黑"/>
                <a:ea typeface="微软雅黑"/>
              </a:rPr>
              <a:t>原理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在虚拟地址中制造一个合法的空洞</a:t>
            </a: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这一段虚拟地址空间将由指定的文件的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</a:rPr>
              <a:t>实时数据</a:t>
            </a:r>
            <a:r>
              <a:rPr lang="zh-CN" altLang="en-US" dirty="0">
                <a:latin typeface="微软雅黑"/>
                <a:ea typeface="微软雅黑"/>
              </a:rPr>
              <a:t>来填充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进程采用指针方式读写内存</a:t>
            </a:r>
            <a:endParaRPr lang="en-US" altLang="zh-CN" dirty="0"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latin typeface="微软雅黑"/>
                <a:ea typeface="微软雅黑"/>
              </a:rPr>
              <a:t>对这一块空间的读写，由</a:t>
            </a:r>
            <a:r>
              <a:rPr lang="en-US" altLang="zh-CN" b="1" dirty="0">
                <a:latin typeface="微软雅黑"/>
                <a:ea typeface="微软雅黑"/>
              </a:rPr>
              <a:t>OS</a:t>
            </a:r>
            <a:r>
              <a:rPr lang="zh-CN" altLang="en-US" b="1" dirty="0">
                <a:latin typeface="微软雅黑"/>
                <a:ea typeface="微软雅黑"/>
              </a:rPr>
              <a:t>转义成对文件的读写</a:t>
            </a:r>
            <a:endParaRPr lang="en-US" altLang="zh-CN" b="1" dirty="0">
              <a:latin typeface="微软雅黑"/>
              <a:ea typeface="微软雅黑"/>
            </a:endParaRPr>
          </a:p>
          <a:p>
            <a:pPr indent="-285750">
              <a:lnSpc>
                <a:spcPct val="150000"/>
              </a:lnSpc>
              <a:buFont typeface="Wingdings" charset="0"/>
              <a:buChar char="l"/>
            </a:pP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为了避免频繁的读写，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OS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page cache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挂在进程的页表中</a:t>
            </a:r>
            <a:r>
              <a:rPr lang="zh-CN" altLang="en-US" sz="2000" dirty="0">
                <a:solidFill>
                  <a:srgbClr val="00B0F0"/>
                </a:solidFill>
                <a:latin typeface="微软雅黑"/>
                <a:ea typeface="微软雅黑"/>
              </a:rPr>
              <a:t>（通过在用户页表的操作实现读写）</a:t>
            </a:r>
            <a:endParaRPr lang="zh-CN" altLang="en-US" dirty="0">
              <a:solidFill>
                <a:srgbClr val="00B0F0"/>
              </a:solidFill>
              <a:latin typeface="微软雅黑"/>
              <a:ea typeface="微软雅黑"/>
            </a:endParaRPr>
          </a:p>
          <a:p>
            <a:pPr lvl="1">
              <a:lnSpc>
                <a:spcPct val="150000"/>
              </a:lnSpc>
              <a:buFont typeface="Wingdings" charset="0"/>
              <a:buChar char="l"/>
            </a:pPr>
            <a:endParaRPr lang="zh-CN" altLang="en-US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4492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9834E4E-19EE-3072-034A-CFE852CA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03712" y="2348881"/>
            <a:ext cx="5583582" cy="387210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ED27E-58BE-4B1E-850D-607FB8F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6B4083-DF61-1830-3C5C-520F0BDE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系统调用函数原型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DF5412A-7A43-47EC-8A4F-AE386249ECCC}"/>
              </a:ext>
            </a:extLst>
          </p:cNvPr>
          <p:cNvSpPr/>
          <p:nvPr/>
        </p:nvSpPr>
        <p:spPr bwMode="auto">
          <a:xfrm>
            <a:off x="5087888" y="2269626"/>
            <a:ext cx="2133600" cy="72732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latin typeface="Times New Roman" pitchFamily="18" charset="0"/>
              </a:rPr>
              <a:t>空白虚拟页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707376-8BC5-0839-DB31-B53180AD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568852"/>
            <a:ext cx="10801200" cy="996052"/>
          </a:xfrm>
        </p:spPr>
        <p:txBody>
          <a:bodyPr/>
          <a:lstStyle/>
          <a:p>
            <a:r>
              <a:rPr lang="en-US" altLang="zh-CN" dirty="0"/>
              <a:t> void *</a:t>
            </a:r>
            <a:r>
              <a:rPr lang="en-US" altLang="zh-CN" dirty="0" err="1"/>
              <a:t>mmap</a:t>
            </a:r>
            <a:r>
              <a:rPr lang="en-US" altLang="zh-CN" dirty="0"/>
              <a:t>(void *</a:t>
            </a:r>
            <a:r>
              <a:rPr lang="en-US" altLang="zh-CN" dirty="0" err="1"/>
              <a:t>addr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length, int </a:t>
            </a:r>
            <a:r>
              <a:rPr lang="en-US" altLang="zh-CN" dirty="0" err="1"/>
              <a:t>prot</a:t>
            </a:r>
            <a:r>
              <a:rPr lang="en-US" altLang="zh-CN" dirty="0"/>
              <a:t>, int flags, int </a:t>
            </a:r>
            <a:r>
              <a:rPr lang="en-US" altLang="zh-CN" dirty="0" err="1"/>
              <a:t>fd</a:t>
            </a:r>
            <a:r>
              <a:rPr lang="en-US" altLang="zh-CN" dirty="0"/>
              <a:t>, </a:t>
            </a:r>
            <a:r>
              <a:rPr lang="en-US" altLang="zh-CN" dirty="0" err="1"/>
              <a:t>off_t</a:t>
            </a:r>
            <a:r>
              <a:rPr lang="en-US" altLang="zh-CN" dirty="0"/>
              <a:t> offset);</a:t>
            </a:r>
          </a:p>
        </p:txBody>
      </p:sp>
    </p:spTree>
    <p:extLst>
      <p:ext uri="{BB962C8B-B14F-4D97-AF65-F5344CB8AC3E}">
        <p14:creationId xmlns:p14="http://schemas.microsoft.com/office/powerpoint/2010/main" val="3731890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3F875-B4EF-49CD-A837-4485276D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5086EB-0CEA-4716-B3D6-57D66C37FFD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mmap</a:t>
            </a:r>
            <a:r>
              <a:rPr lang="zh-CN" altLang="en-US"/>
              <a:t>加载数据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8A10987-A6EC-2BBE-7534-74FFD69F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FBA73D21-4081-4940-8503-6ADEE0AB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91255" y="1988840"/>
            <a:ext cx="4969510" cy="421894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2E1477F5-E8E0-4D4B-92A7-72DF795A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60766" y="1988840"/>
            <a:ext cx="4411345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9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54FBA-6FAE-443D-99FC-81FBC401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227F0C-A007-4C8F-8805-93A6C51C87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err="1"/>
              <a:t>Mmap</a:t>
            </a:r>
            <a:r>
              <a:rPr lang="zh-CN" altLang="en-US" dirty="0"/>
              <a:t>为什么可以省下空间？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DEB8F3-24D7-4981-B561-73ED379B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21" y="1562841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651227-C7F2-4578-B24F-50C645E907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5183" y="1566015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962A1-5CA3-48C0-B354-1D12578B1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858" y="1921616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进程</a:t>
            </a:r>
            <a:r>
              <a:rPr lang="en-US" altLang="zh-CN" sz="1800">
                <a:solidFill>
                  <a:schemeClr val="tx1"/>
                </a:solidFill>
              </a:rPr>
              <a:t>A</a:t>
            </a:r>
            <a:r>
              <a:rPr lang="zh-CN" altLang="en-US" sz="1800">
                <a:solidFill>
                  <a:schemeClr val="tx1"/>
                </a:solidFill>
              </a:rPr>
              <a:t>用户空间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DA6E17-BF50-4552-9B49-34792D8B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883" y="1839065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内核</a:t>
            </a:r>
            <a:endParaRPr lang="en-US" altLang="zh-CN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tx1"/>
                </a:solidFill>
              </a:rPr>
              <a:t>空间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B9D4CB-D90D-4F72-9CBA-2FC8DCF2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809" y="4587177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215A2B-1EB9-4CC6-B23E-FB87E760B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5" y="5657672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F600AC-0D04-45B3-8FE2-70F4DB0D8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46" y="5667197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32A7A1-15F9-4C61-8D46-4B047105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28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F7894F-F26E-4AFB-9FB8-1244CEE1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2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E7379B-0570-4667-A062-A2867F1A3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546" y="5667197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C4C52-5D02-4EF3-B6B2-950269715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47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7E64B8-F287-4BE4-9E42-FFA252321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807" y="5667197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47098B-836D-480F-94A5-16FFEFE3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146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75C3B9-1EE3-41E5-9255-043D0079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071" y="5667197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899807-B457-43A0-BFD7-F4AE456A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408" y="5667197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052E83-8D30-44C4-97AC-46AB21494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33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F9817-9C06-4978-B9CB-E68E21B2D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671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4F0887-F05C-4EB6-A3DE-151E84D56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533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04F839-FECE-45C1-9963-0CB5F3AE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457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E1D5A7-E157-4491-9F46-1772EEE0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796" y="5667197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DBACD7-525D-49C1-8669-474597CB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721" y="5667197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C62108-F74A-49F6-BFC4-3F74B690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0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08704F-8BC7-4657-A8D1-995C6BA89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982" y="5667197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125CF6-5F1A-48A1-AF3C-93411034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321" y="5667197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EC5E86-86AE-4EF6-9962-40B90AB7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658" y="5667197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D166F5-8AFA-4635-A1BB-F23AC0AB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582" y="5667197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6945311-FA57-4794-871E-525E24564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51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15C721-531D-4940-84B6-6495DB5D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6086" y="4587176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BAAA990-2429-4F82-8B04-F51D19E9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853" y="3748454"/>
            <a:ext cx="1063128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的页表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80768CE-0320-4BA7-8CF3-ED58F945A31B}"/>
              </a:ext>
            </a:extLst>
          </p:cNvPr>
          <p:cNvCxnSpPr>
            <a:stCxn id="35" idx="2"/>
            <a:endCxn id="33" idx="0"/>
          </p:cNvCxnSpPr>
          <p:nvPr/>
        </p:nvCxnSpPr>
        <p:spPr bwMode="auto">
          <a:xfrm>
            <a:off x="6100418" y="3980229"/>
            <a:ext cx="333663" cy="6069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0C07E3E-B6AC-468D-92F5-5898F10806D5}"/>
              </a:ext>
            </a:extLst>
          </p:cNvPr>
          <p:cNvCxnSpPr>
            <a:stCxn id="35" idx="3"/>
            <a:endCxn id="34" idx="0"/>
          </p:cNvCxnSpPr>
          <p:nvPr/>
        </p:nvCxnSpPr>
        <p:spPr bwMode="auto">
          <a:xfrm>
            <a:off x="6631982" y="3864341"/>
            <a:ext cx="1205669" cy="722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B15931B-B587-47B5-8A7F-F7CAF1602AC5}"/>
              </a:ext>
            </a:extLst>
          </p:cNvPr>
          <p:cNvCxnSpPr>
            <a:stCxn id="35" idx="1"/>
            <a:endCxn id="11" idx="0"/>
          </p:cNvCxnSpPr>
          <p:nvPr/>
        </p:nvCxnSpPr>
        <p:spPr bwMode="auto">
          <a:xfrm flipH="1">
            <a:off x="4988373" y="3864342"/>
            <a:ext cx="580480" cy="722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90E640-5740-4F86-9350-5850F82ABC03}"/>
              </a:ext>
            </a:extLst>
          </p:cNvPr>
          <p:cNvCxnSpPr>
            <a:stCxn id="11" idx="2"/>
            <a:endCxn id="20" idx="0"/>
          </p:cNvCxnSpPr>
          <p:nvPr/>
        </p:nvCxnSpPr>
        <p:spPr bwMode="auto">
          <a:xfrm>
            <a:off x="4988373" y="4818951"/>
            <a:ext cx="315366" cy="84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E3CCDB8-EEC4-4CA7-BEF4-7988AB2216E4}"/>
              </a:ext>
            </a:extLst>
          </p:cNvPr>
          <p:cNvCxnSpPr>
            <a:cxnSpLocks/>
          </p:cNvCxnSpPr>
          <p:nvPr/>
        </p:nvCxnSpPr>
        <p:spPr bwMode="auto">
          <a:xfrm flipH="1">
            <a:off x="4803429" y="4814189"/>
            <a:ext cx="1291678" cy="83395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6929DFC-109A-4BD7-9D94-F921445DBEBF}"/>
              </a:ext>
            </a:extLst>
          </p:cNvPr>
          <p:cNvCxnSpPr>
            <a:endCxn id="22" idx="0"/>
          </p:cNvCxnSpPr>
          <p:nvPr/>
        </p:nvCxnSpPr>
        <p:spPr bwMode="auto">
          <a:xfrm flipH="1">
            <a:off x="5880001" y="4818949"/>
            <a:ext cx="539998" cy="8482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925B7E-9842-4534-85DC-E3DB7C11E01B}"/>
              </a:ext>
            </a:extLst>
          </p:cNvPr>
          <p:cNvCxnSpPr>
            <a:stCxn id="34" idx="2"/>
            <a:endCxn id="28" idx="0"/>
          </p:cNvCxnSpPr>
          <p:nvPr/>
        </p:nvCxnSpPr>
        <p:spPr bwMode="auto">
          <a:xfrm>
            <a:off x="7837650" y="4818951"/>
            <a:ext cx="922870" cy="848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240087-B11A-465A-A09D-53097A270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6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F3ABB20-BF84-404A-B751-83A0C02C5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388" y="5667296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4BF682D-E4BF-4E4E-8920-4EDBAAAE3BBB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4736605" y="4818951"/>
            <a:ext cx="251768" cy="8291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817B2C-7CBB-4FD7-9366-8FA21C6EC856}"/>
              </a:ext>
            </a:extLst>
          </p:cNvPr>
          <p:cNvCxnSpPr>
            <a:endCxn id="16" idx="0"/>
          </p:cNvCxnSpPr>
          <p:nvPr/>
        </p:nvCxnSpPr>
        <p:spPr bwMode="auto">
          <a:xfrm flipH="1">
            <a:off x="4152008" y="4703063"/>
            <a:ext cx="288130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E10EF3-C34D-4D20-8C21-8E603F1F61C6}"/>
              </a:ext>
            </a:extLst>
          </p:cNvPr>
          <p:cNvCxnSpPr>
            <a:endCxn id="15" idx="0"/>
          </p:cNvCxnSpPr>
          <p:nvPr/>
        </p:nvCxnSpPr>
        <p:spPr bwMode="auto">
          <a:xfrm flipH="1">
            <a:off x="3863876" y="4703063"/>
            <a:ext cx="583804" cy="9641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4CA2F5-0E21-45BF-8856-987E3D9827D2}"/>
              </a:ext>
            </a:extLst>
          </p:cNvPr>
          <p:cNvCxnSpPr>
            <a:endCxn id="13" idx="0"/>
          </p:cNvCxnSpPr>
          <p:nvPr/>
        </p:nvCxnSpPr>
        <p:spPr bwMode="auto">
          <a:xfrm flipH="1">
            <a:off x="3287614" y="4698301"/>
            <a:ext cx="1151730" cy="9688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9F4CC1C-C9EF-4A76-B222-3C4AF1DA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5" y="5657572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B6D7F92-738D-4FD6-817A-0A3BC792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7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7B5349A-2433-4CF0-A40E-775768BDC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089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2803C6E-FA79-417D-AA10-3E1A9CF9B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324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7ADE5BF-A3E3-4BC0-A1C3-EE75E67C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313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D21E362-35AE-43C4-BD2A-DE60C7B9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452" y="5667296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C822A-1E24-4F37-9832-6CD653F494F3}"/>
              </a:ext>
            </a:extLst>
          </p:cNvPr>
          <p:cNvGrpSpPr/>
          <p:nvPr/>
        </p:nvGrpSpPr>
        <p:grpSpPr>
          <a:xfrm>
            <a:off x="6659373" y="1778865"/>
            <a:ext cx="648000" cy="404813"/>
            <a:chOff x="2714612" y="2871791"/>
            <a:chExt cx="648000" cy="40481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5394476-D8AE-4041-B265-84190647F596}"/>
                </a:ext>
              </a:extLst>
            </p:cNvPr>
            <p:cNvGrpSpPr/>
            <p:nvPr/>
          </p:nvGrpSpPr>
          <p:grpSpPr>
            <a:xfrm>
              <a:off x="2714612" y="2928940"/>
              <a:ext cx="648000" cy="285334"/>
              <a:chOff x="3571868" y="2538416"/>
              <a:chExt cx="648000" cy="285334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BD880F7-17BE-4BC8-8FAA-C9727EB7CC1F}"/>
                  </a:ext>
                </a:extLst>
              </p:cNvPr>
              <p:cNvSpPr/>
              <p:nvPr/>
            </p:nvSpPr>
            <p:spPr>
              <a:xfrm>
                <a:off x="3571868" y="2538416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9D9C9A3-27D5-4E2A-A0F3-28D7EF668D81}"/>
                  </a:ext>
                </a:extLst>
              </p:cNvPr>
              <p:cNvSpPr/>
              <p:nvPr/>
            </p:nvSpPr>
            <p:spPr>
              <a:xfrm>
                <a:off x="3571868" y="2679750"/>
                <a:ext cx="648000" cy="144000"/>
              </a:xfrm>
              <a:prstGeom prst="rect">
                <a:avLst/>
              </a:prstGeom>
              <a:gradFill>
                <a:gsLst>
                  <a:gs pos="100000">
                    <a:srgbClr val="FF9900"/>
                  </a:gs>
                  <a:gs pos="0">
                    <a:srgbClr val="FFCC6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TextBox 69">
              <a:extLst>
                <a:ext uri="{FF2B5EF4-FFF2-40B4-BE49-F238E27FC236}">
                  <a16:creationId xmlns:a16="http://schemas.microsoft.com/office/drawing/2014/main" id="{2F2A4E82-E770-46FD-ABBA-F8AAB69B55B1}"/>
                </a:ext>
              </a:extLst>
            </p:cNvPr>
            <p:cNvSpPr txBox="1"/>
            <p:nvPr/>
          </p:nvSpPr>
          <p:spPr>
            <a:xfrm>
              <a:off x="2776524" y="2871791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chemeClr val="bg1"/>
                  </a:solidFill>
                  <a:latin typeface="+mn-ea"/>
                </a:rPr>
                <a:t>head</a:t>
              </a:r>
              <a:endParaRPr lang="zh-CN" altLang="en-US" sz="105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TextBox 70">
              <a:extLst>
                <a:ext uri="{FF2B5EF4-FFF2-40B4-BE49-F238E27FC236}">
                  <a16:creationId xmlns:a16="http://schemas.microsoft.com/office/drawing/2014/main" id="{DE93BA26-508D-46D7-849F-D5C73AD993BF}"/>
                </a:ext>
              </a:extLst>
            </p:cNvPr>
            <p:cNvSpPr txBox="1"/>
            <p:nvPr/>
          </p:nvSpPr>
          <p:spPr>
            <a:xfrm>
              <a:off x="2833680" y="3022688"/>
              <a:ext cx="428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>
                  <a:solidFill>
                    <a:srgbClr val="11576A"/>
                  </a:solidFill>
                  <a:latin typeface="+mn-ea"/>
                </a:rPr>
                <a:t>tail</a:t>
              </a:r>
              <a:endParaRPr lang="zh-CN" altLang="en-US" sz="1050" b="1">
                <a:solidFill>
                  <a:srgbClr val="11576A"/>
                </a:solidFill>
                <a:latin typeface="+mn-ea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BF8AF0-7262-4641-8295-B2FF4918F5DA}"/>
              </a:ext>
            </a:extLst>
          </p:cNvPr>
          <p:cNvGrpSpPr/>
          <p:nvPr/>
        </p:nvGrpSpPr>
        <p:grpSpPr>
          <a:xfrm>
            <a:off x="8245076" y="1850303"/>
            <a:ext cx="662368" cy="593529"/>
            <a:chOff x="3657516" y="2786064"/>
            <a:chExt cx="662368" cy="59352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6FF162F-310C-4978-A7D3-4CDD05B77F31}"/>
                </a:ext>
              </a:extLst>
            </p:cNvPr>
            <p:cNvSpPr/>
            <p:nvPr/>
          </p:nvSpPr>
          <p:spPr>
            <a:xfrm>
              <a:off x="3671884" y="2786064"/>
              <a:ext cx="648000" cy="14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D064C26-0560-4B26-A2B3-4C1D32D4AC01}"/>
                </a:ext>
              </a:extLst>
            </p:cNvPr>
            <p:cNvSpPr/>
            <p:nvPr/>
          </p:nvSpPr>
          <p:spPr>
            <a:xfrm>
              <a:off x="3671884" y="2928940"/>
              <a:ext cx="648000" cy="432000"/>
            </a:xfrm>
            <a:prstGeom prst="rect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788F8B2-0D5B-42CF-9079-AD876B74580A}"/>
                </a:ext>
              </a:extLst>
            </p:cNvPr>
            <p:cNvCxnSpPr/>
            <p:nvPr/>
          </p:nvCxnSpPr>
          <p:spPr>
            <a:xfrm rot="10800000" flipH="1">
              <a:off x="3671884" y="3073495"/>
              <a:ext cx="648000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75">
              <a:extLst>
                <a:ext uri="{FF2B5EF4-FFF2-40B4-BE49-F238E27FC236}">
                  <a16:creationId xmlns:a16="http://schemas.microsoft.com/office/drawing/2014/main" id="{653E5090-4BCE-4B24-9D94-56D7B9D28EA8}"/>
                </a:ext>
              </a:extLst>
            </p:cNvPr>
            <p:cNvSpPr txBox="1"/>
            <p:nvPr/>
          </p:nvSpPr>
          <p:spPr>
            <a:xfrm>
              <a:off x="3657516" y="2897375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b="1" dirty="0">
                  <a:solidFill>
                    <a:srgbClr val="11576A"/>
                  </a:solidFill>
                  <a:latin typeface="+mn-ea"/>
                </a:rPr>
                <a:t>寄存器组</a:t>
              </a: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4DC1F6DE-C783-4C94-836B-D939DEA7B570}"/>
                </a:ext>
              </a:extLst>
            </p:cNvPr>
            <p:cNvSpPr txBox="1"/>
            <p:nvPr/>
          </p:nvSpPr>
          <p:spPr>
            <a:xfrm>
              <a:off x="3800471" y="3071816"/>
              <a:ext cx="377026" cy="307777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400" b="1" spc="100">
                  <a:solidFill>
                    <a:srgbClr val="11576A"/>
                  </a:solidFill>
                  <a:latin typeface="华文琥珀" pitchFamily="2" charset="-122"/>
                  <a:ea typeface="华文琥珀" pitchFamily="2" charset="-122"/>
                </a:rPr>
                <a:t>…</a:t>
              </a:r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E0BFB99-87B2-49AB-A203-20CBF2099145}"/>
              </a:ext>
            </a:extLst>
          </p:cNvPr>
          <p:cNvCxnSpPr/>
          <p:nvPr/>
        </p:nvCxnSpPr>
        <p:spPr>
          <a:xfrm>
            <a:off x="7253804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873510D-B09B-4211-B4C5-C5854F29899C}"/>
              </a:ext>
            </a:extLst>
          </p:cNvPr>
          <p:cNvCxnSpPr/>
          <p:nvPr/>
        </p:nvCxnSpPr>
        <p:spPr>
          <a:xfrm>
            <a:off x="8788520" y="1909669"/>
            <a:ext cx="1005641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E0FFB9-8CFB-41DB-A34C-21CD23569C8A}"/>
              </a:ext>
            </a:extLst>
          </p:cNvPr>
          <p:cNvGrpSpPr/>
          <p:nvPr/>
        </p:nvGrpSpPr>
        <p:grpSpPr>
          <a:xfrm>
            <a:off x="9875152" y="1921740"/>
            <a:ext cx="397313" cy="73026"/>
            <a:chOff x="4589868" y="2795588"/>
            <a:chExt cx="397313" cy="73026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9BD0ED0-2251-4DCD-AE8C-32EBEB86E3DC}"/>
                </a:ext>
              </a:extLst>
            </p:cNvPr>
            <p:cNvCxnSpPr/>
            <p:nvPr/>
          </p:nvCxnSpPr>
          <p:spPr>
            <a:xfrm flipV="1">
              <a:off x="4589868" y="2795588"/>
              <a:ext cx="358370" cy="0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D67600B-B257-4272-907B-A710B5235199}"/>
                </a:ext>
              </a:extLst>
            </p:cNvPr>
            <p:cNvCxnSpPr/>
            <p:nvPr/>
          </p:nvCxnSpPr>
          <p:spPr>
            <a:xfrm rot="5400000">
              <a:off x="4921508" y="2813588"/>
              <a:ext cx="36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51CA824-6668-4CC3-8DEC-8106E2CAB826}"/>
                </a:ext>
              </a:extLst>
            </p:cNvPr>
            <p:cNvCxnSpPr/>
            <p:nvPr/>
          </p:nvCxnSpPr>
          <p:spPr>
            <a:xfrm>
              <a:off x="4879181" y="2836073"/>
              <a:ext cx="108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351542A-382C-4DA5-849A-75E7A813CFC5}"/>
                </a:ext>
              </a:extLst>
            </p:cNvPr>
            <p:cNvCxnSpPr/>
            <p:nvPr/>
          </p:nvCxnSpPr>
          <p:spPr>
            <a:xfrm>
              <a:off x="4895294" y="2867026"/>
              <a:ext cx="72000" cy="1588"/>
            </a:xfrm>
            <a:prstGeom prst="line">
              <a:avLst/>
            </a:prstGeom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68">
            <a:extLst>
              <a:ext uri="{FF2B5EF4-FFF2-40B4-BE49-F238E27FC236}">
                <a16:creationId xmlns:a16="http://schemas.microsoft.com/office/drawing/2014/main" id="{4A149565-44B7-430B-AF25-10C01EFC42B6}"/>
              </a:ext>
            </a:extLst>
          </p:cNvPr>
          <p:cNvSpPr txBox="1"/>
          <p:nvPr/>
        </p:nvSpPr>
        <p:spPr>
          <a:xfrm>
            <a:off x="5900551" y="1836551"/>
            <a:ext cx="80021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zh-CN" altLang="en-US" b="1" baseline="-25000" dirty="0">
                <a:solidFill>
                  <a:srgbClr val="11576A"/>
                </a:solidFill>
                <a:latin typeface="+mn-ea"/>
              </a:rPr>
              <a:t>就绪队列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F26260-39AB-482A-BCE5-3F09082D4152}"/>
              </a:ext>
            </a:extLst>
          </p:cNvPr>
          <p:cNvCxnSpPr/>
          <p:nvPr/>
        </p:nvCxnSpPr>
        <p:spPr bwMode="auto">
          <a:xfrm flipH="1">
            <a:off x="6023670" y="2485178"/>
            <a:ext cx="2520602" cy="130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33728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871752" y="2592597"/>
            <a:ext cx="3105179" cy="2098520"/>
            <a:chOff x="1730172" y="1285337"/>
            <a:chExt cx="3105179" cy="209852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1" name="椭圆 20"/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13264" y="2103586"/>
            <a:ext cx="255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1" hangingPunct="1">
              <a:buSzPct val="100000"/>
              <a:buFont typeface="+mj-lt"/>
              <a:buAutoNum type="alphaUcPeriod"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在内存中有空闲物理页面时，分配一物理页帧f，转第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步；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3267" y="2854847"/>
            <a:ext cx="25578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依据页面置换算法选择将被替换的物理页帧f，对应逻辑页q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013264" y="3587729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如q被修改过，则把它写回外存；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6013266" y="4096437"/>
            <a:ext cx="27007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修改q的页表项中驻留位置为0；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6013264" y="4603614"/>
            <a:ext cx="26292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将需要访问的页p装入到物理页面f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6013265" y="5104317"/>
            <a:ext cx="27721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修改p的页表项驻留位为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物理页帧号为f；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6013266" y="5630868"/>
            <a:ext cx="27721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buSzPct val="100000"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G.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重新执行产生缺页的指令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862235" y="2845015"/>
            <a:ext cx="758828" cy="1152000"/>
            <a:chOff x="1720657" y="1537755"/>
            <a:chExt cx="758828" cy="1152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371823" y="2374336"/>
            <a:ext cx="1924064" cy="276999"/>
            <a:chOff x="2230245" y="1067074"/>
            <a:chExt cx="1924064" cy="276999"/>
          </a:xfrm>
        </p:grpSpPr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查找在外存中的页面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036600" y="3272116"/>
            <a:ext cx="1003484" cy="504241"/>
            <a:chOff x="895022" y="1964854"/>
            <a:chExt cx="1003484" cy="504241"/>
          </a:xfrm>
        </p:grpSpPr>
        <p:sp>
          <p:nvSpPr>
            <p:cNvPr id="48" name="Oval 91"/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895022" y="1964854"/>
              <a:ext cx="10034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页表项引用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64052" y="3191091"/>
            <a:ext cx="547355" cy="503631"/>
            <a:chOff x="2422472" y="1883829"/>
            <a:chExt cx="547355" cy="503631"/>
          </a:xfrm>
        </p:grpSpPr>
        <p:sp>
          <p:nvSpPr>
            <p:cNvPr id="46" name="Oval 91"/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19211" y="3702267"/>
            <a:ext cx="642942" cy="571504"/>
            <a:chOff x="477633" y="2395007"/>
            <a:chExt cx="642942" cy="571504"/>
          </a:xfrm>
        </p:grpSpPr>
        <p:sp>
          <p:nvSpPr>
            <p:cNvPr id="36" name="矩形 35"/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102523" y="3997541"/>
            <a:ext cx="802572" cy="1137917"/>
            <a:chOff x="960945" y="2690279"/>
            <a:chExt cx="802572" cy="113791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91"/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95473" y="3702269"/>
            <a:ext cx="1818253" cy="839393"/>
            <a:chOff x="1053893" y="2395007"/>
            <a:chExt cx="1818253" cy="839393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/>
            <p:cNvGrpSpPr/>
            <p:nvPr/>
          </p:nvGrpSpPr>
          <p:grpSpPr>
            <a:xfrm>
              <a:off x="1763517" y="2395007"/>
              <a:ext cx="1108629" cy="839393"/>
              <a:chOff x="1763517" y="2395007"/>
              <a:chExt cx="1108629" cy="83939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63517" y="2395007"/>
                <a:ext cx="500066" cy="571504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xtBox 7"/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9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9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7"/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2462977" y="4046424"/>
            <a:ext cx="1292233" cy="1173822"/>
            <a:chOff x="1321397" y="2739164"/>
            <a:chExt cx="1292233" cy="1173822"/>
          </a:xfrm>
        </p:grpSpPr>
        <p:grpSp>
          <p:nvGrpSpPr>
            <p:cNvPr id="72" name="组合 71"/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3" name="直接连接符 32"/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91"/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65" name="TextBox 7"/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240586" y="4651599"/>
            <a:ext cx="1277161" cy="510792"/>
            <a:chOff x="3099006" y="3344339"/>
            <a:chExt cx="1277161" cy="510792"/>
          </a:xfrm>
        </p:grpSpPr>
        <p:sp>
          <p:nvSpPr>
            <p:cNvPr id="51" name="Oval 91"/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66" name="TextBox 7"/>
            <p:cNvSpPr txBox="1">
              <a:spLocks noChangeArrowheads="1"/>
            </p:cNvSpPr>
            <p:nvPr/>
          </p:nvSpPr>
          <p:spPr bwMode="auto">
            <a:xfrm>
              <a:off x="3099006" y="3578132"/>
              <a:ext cx="127716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页面换入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627588" y="4111847"/>
            <a:ext cx="931094" cy="1686709"/>
            <a:chOff x="2486010" y="2804585"/>
            <a:chExt cx="931094" cy="1686709"/>
          </a:xfrm>
        </p:grpSpPr>
        <p:sp>
          <p:nvSpPr>
            <p:cNvPr id="39" name="矩形 38"/>
            <p:cNvSpPr/>
            <p:nvPr/>
          </p:nvSpPr>
          <p:spPr>
            <a:xfrm>
              <a:off x="2614423" y="2804585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20773" y="3209401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20773" y="3209401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620773" y="301254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0773" y="3596753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620773" y="379677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20773" y="399363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558648" y="3182536"/>
              <a:ext cx="7858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  <p:sp>
          <p:nvSpPr>
            <p:cNvPr id="67" name="TextBox 7"/>
            <p:cNvSpPr txBox="1">
              <a:spLocks noChangeArrowheads="1"/>
            </p:cNvSpPr>
            <p:nvPr/>
          </p:nvSpPr>
          <p:spPr bwMode="auto">
            <a:xfrm>
              <a:off x="2486010" y="4214295"/>
              <a:ext cx="9310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12059" y="2449721"/>
            <a:ext cx="932312" cy="838462"/>
            <a:chOff x="1070481" y="1142461"/>
            <a:chExt cx="932312" cy="838462"/>
          </a:xfrm>
        </p:grpSpPr>
        <p:sp>
          <p:nvSpPr>
            <p:cNvPr id="26" name="矩形 25"/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TextBox 7"/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43380" y="3773705"/>
            <a:ext cx="1071570" cy="820744"/>
            <a:chOff x="3201802" y="2466445"/>
            <a:chExt cx="1071570" cy="82074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注: 弯曲线形 52">
            <a:extLst>
              <a:ext uri="{FF2B5EF4-FFF2-40B4-BE49-F238E27FC236}">
                <a16:creationId xmlns:a16="http://schemas.microsoft.com/office/drawing/2014/main" id="{3E2C5480-EAC4-F897-82F4-0DC119201E6D}"/>
              </a:ext>
            </a:extLst>
          </p:cNvPr>
          <p:cNvSpPr/>
          <p:nvPr/>
        </p:nvSpPr>
        <p:spPr bwMode="auto">
          <a:xfrm>
            <a:off x="9714795" y="3171231"/>
            <a:ext cx="2077260" cy="2517861"/>
          </a:xfrm>
          <a:prstGeom prst="borderCallout2">
            <a:avLst>
              <a:gd name="adj1" fmla="val 62549"/>
              <a:gd name="adj2" fmla="val -60201"/>
              <a:gd name="adj3" fmla="val 52521"/>
              <a:gd name="adj4" fmla="val -16248"/>
              <a:gd name="adj5" fmla="val 51724"/>
              <a:gd name="adj6" fmla="val -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600" dirty="0">
                <a:latin typeface="Times New Roman" pitchFamily="18" charset="0"/>
              </a:rPr>
              <a:t>查找</a:t>
            </a:r>
            <a:r>
              <a:rPr lang="en-US" altLang="zh-CN" sz="1600" dirty="0" err="1">
                <a:latin typeface="Times New Roman" pitchFamily="18" charset="0"/>
              </a:rPr>
              <a:t>vma</a:t>
            </a:r>
            <a:r>
              <a:rPr lang="zh-CN" altLang="en-US" sz="1600" dirty="0">
                <a:latin typeface="Times New Roman" pitchFamily="18" charset="0"/>
              </a:rPr>
              <a:t>对应的描述 </a:t>
            </a:r>
            <a:r>
              <a:rPr lang="en-US" altLang="zh-CN" sz="1600" dirty="0">
                <a:latin typeface="Times New Roman" pitchFamily="18" charset="0"/>
              </a:rPr>
              <a:t>(</a:t>
            </a:r>
            <a:r>
              <a:rPr lang="zh-CN" altLang="en-US" sz="1600" dirty="0">
                <a:latin typeface="Times New Roman" pitchFamily="18" charset="0"/>
              </a:rPr>
              <a:t>系统中的</a:t>
            </a:r>
            <a:r>
              <a:rPr lang="en-US" altLang="zh-CN" sz="1600" dirty="0">
                <a:latin typeface="Times New Roman" pitchFamily="18" charset="0"/>
              </a:rPr>
              <a:t>maps)</a:t>
            </a:r>
            <a:r>
              <a:rPr lang="zh-CN" altLang="en-US" sz="1600" dirty="0">
                <a:latin typeface="Times New Roman" pitchFamily="18" charset="0"/>
              </a:rPr>
              <a:t>，找到该页对应的文件和偏移量</a:t>
            </a:r>
            <a:endParaRPr lang="en-US" altLang="zh-CN" sz="1600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借助文件系统，将文件名和偏移量，转换成磁道和扇区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驱动磁盘的磁臂和磁头，取到数据</a:t>
            </a:r>
          </a:p>
        </p:txBody>
      </p:sp>
      <p:sp>
        <p:nvSpPr>
          <p:cNvPr id="63" name="标题 62">
            <a:extLst>
              <a:ext uri="{FF2B5EF4-FFF2-40B4-BE49-F238E27FC236}">
                <a16:creationId xmlns:a16="http://schemas.microsoft.com/office/drawing/2014/main" id="{331EB15C-3387-7053-DC35-C9F46F20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缺页异常（缺页中断）的处理流程</a:t>
            </a:r>
          </a:p>
        </p:txBody>
      </p:sp>
      <p:sp>
        <p:nvSpPr>
          <p:cNvPr id="76" name="内容占位符 75">
            <a:extLst>
              <a:ext uri="{FF2B5EF4-FFF2-40B4-BE49-F238E27FC236}">
                <a16:creationId xmlns:a16="http://schemas.microsoft.com/office/drawing/2014/main" id="{1C0720C6-8516-6370-6614-47F5FB3F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例：执行 </a:t>
            </a:r>
            <a:r>
              <a:rPr lang="en-US" altLang="zh-CN" sz="2000" dirty="0"/>
              <a:t>int variable = *(p+102400);</a:t>
            </a:r>
            <a:r>
              <a:rPr lang="zh-CN" altLang="en-US" sz="2000" dirty="0"/>
              <a:t>或者执行 *</a:t>
            </a:r>
            <a:r>
              <a:rPr lang="en-US" altLang="zh-CN" sz="2000" dirty="0"/>
              <a:t>p(204800) = 4096;</a:t>
            </a:r>
            <a:r>
              <a:rPr lang="zh-CN" altLang="en-US" sz="2000" dirty="0"/>
              <a:t>就会触发读写操作</a:t>
            </a:r>
            <a:endParaRPr lang="en-US" altLang="zh-CN" sz="2000" dirty="0"/>
          </a:p>
          <a:p>
            <a:endParaRPr lang="zh-CN" altLang="en-US" sz="2400" dirty="0"/>
          </a:p>
        </p:txBody>
      </p:sp>
      <p:sp>
        <p:nvSpPr>
          <p:cNvPr id="77" name="灯片编号占位符 5">
            <a:extLst>
              <a:ext uri="{FF2B5EF4-FFF2-40B4-BE49-F238E27FC236}">
                <a16:creationId xmlns:a16="http://schemas.microsoft.com/office/drawing/2014/main" id="{999E61BF-5D24-B476-D937-6AE2FCB3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174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49E8D-C6F6-42CE-AAC6-95636EFA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3F261A-E021-4F05-B4B6-FDC3E0C843F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再扩展问题：关于</a:t>
            </a:r>
            <a:r>
              <a:rPr lang="en-US" altLang="zh-CN" dirty="0"/>
              <a:t>SBI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34178-06B8-4163-86BA-748056F6F5D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SBI</a:t>
            </a:r>
            <a:r>
              <a:rPr lang="zh-CN" altLang="en-US" dirty="0"/>
              <a:t>是用什么实现的？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语言或者</a:t>
            </a:r>
            <a:r>
              <a:rPr lang="en-US" altLang="zh-CN" dirty="0"/>
              <a:t>Rust</a:t>
            </a:r>
          </a:p>
          <a:p>
            <a:r>
              <a:rPr lang="en-US" altLang="zh-CN" dirty="0"/>
              <a:t>SBI</a:t>
            </a:r>
            <a:r>
              <a:rPr lang="zh-CN" altLang="en-US" dirty="0"/>
              <a:t>为什么可以读取多少种设备呢？</a:t>
            </a:r>
            <a:endParaRPr lang="en-US" altLang="zh-CN" dirty="0"/>
          </a:p>
          <a:p>
            <a:pPr lvl="1"/>
            <a:r>
              <a:rPr lang="zh-CN" altLang="en-US" dirty="0"/>
              <a:t>后发优势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35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内存申请和内存释放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new </a:t>
            </a:r>
            <a:r>
              <a:rPr lang="zh-CN" altLang="en-US" dirty="0"/>
              <a:t>和 </a:t>
            </a:r>
            <a:r>
              <a:rPr lang="en-US" altLang="zh-CN" dirty="0"/>
              <a:t>delete</a:t>
            </a:r>
            <a:r>
              <a:rPr lang="zh-CN" altLang="en-US" dirty="0"/>
              <a:t>的时候发生了什么？</a:t>
            </a:r>
            <a:endParaRPr lang="en-US" altLang="zh-CN" dirty="0"/>
          </a:p>
          <a:p>
            <a:r>
              <a:rPr lang="en-US" altLang="zh-CN" dirty="0"/>
              <a:t>new </a:t>
            </a:r>
            <a:r>
              <a:rPr lang="zh-CN" altLang="en-US" dirty="0"/>
              <a:t>或者 </a:t>
            </a:r>
            <a:r>
              <a:rPr lang="en-US" altLang="zh-CN" dirty="0" err="1"/>
              <a:t>malloc</a:t>
            </a:r>
            <a:r>
              <a:rPr lang="zh-CN" altLang="en-US" dirty="0"/>
              <a:t>用于从系统中获取一片“合法可用”的虚拟内存</a:t>
            </a:r>
            <a:endParaRPr lang="en-US" altLang="zh-CN" dirty="0"/>
          </a:p>
          <a:p>
            <a:r>
              <a:rPr lang="en-US" altLang="zh-CN" dirty="0"/>
              <a:t>delete </a:t>
            </a:r>
            <a:r>
              <a:rPr lang="zh-CN" altLang="en-US" dirty="0"/>
              <a:t>或者 </a:t>
            </a:r>
            <a:r>
              <a:rPr lang="en-US" altLang="zh-CN" dirty="0"/>
              <a:t>free </a:t>
            </a:r>
            <a:r>
              <a:rPr lang="zh-CN" altLang="en-US" dirty="0"/>
              <a:t>用于告诉系统某一个对象或者区域不再需要了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41" y="3105332"/>
            <a:ext cx="5593715" cy="31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一个变量的生命周期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00808"/>
            <a:ext cx="8253227" cy="40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一个页面的生命周期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11" y="1570038"/>
            <a:ext cx="9979577" cy="43513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23592" y="5651743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Maas, Martin, et al. "Learning-based Memory Allocation for C++ Server Workloads."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ASPLOS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2020.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81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A85613-7DC0-4767-89CC-33886B4A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1AAE075-FBA7-4377-A1F0-FA2C5611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6C1FDE-E60A-4D18-A78B-F5023579E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24AA0-569F-45B0-B184-DE23897B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001894"/>
            <a:ext cx="7916288" cy="32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83934-0EF1-486A-ACB7-4995CA6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2F0B9E-B7AE-490E-8A01-B3230990765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7B499-0452-4CB7-9B20-AA3147F4247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获取申请位置的代码和释放位置的代码</a:t>
            </a:r>
            <a:endParaRPr lang="en-US" altLang="zh-CN" dirty="0"/>
          </a:p>
          <a:p>
            <a:r>
              <a:rPr lang="zh-CN" altLang="en-US" dirty="0"/>
              <a:t>获取运行时动态对象的生存期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LSTM</a:t>
            </a:r>
            <a:r>
              <a:rPr lang="zh-CN" altLang="en-US" dirty="0"/>
              <a:t>学到代码位置特征预测对象的生命期</a:t>
            </a:r>
            <a:endParaRPr lang="en-US" altLang="zh-CN" dirty="0"/>
          </a:p>
          <a:p>
            <a:pPr lvl="1"/>
            <a:r>
              <a:rPr lang="zh-CN" altLang="en-US" dirty="0"/>
              <a:t>输入：调用</a:t>
            </a:r>
            <a:r>
              <a:rPr lang="en-US" altLang="zh-CN" dirty="0"/>
              <a:t>new</a:t>
            </a:r>
            <a:r>
              <a:rPr lang="zh-CN" altLang="en-US" dirty="0"/>
              <a:t>的时候的前后文等</a:t>
            </a:r>
            <a:endParaRPr lang="en-US" altLang="zh-CN" dirty="0"/>
          </a:p>
          <a:p>
            <a:pPr lvl="1"/>
            <a:r>
              <a:rPr lang="zh-CN" altLang="en-US" dirty="0"/>
              <a:t>输出：这个对象存活多久</a:t>
            </a:r>
            <a:endParaRPr lang="en-US" altLang="zh-CN" dirty="0"/>
          </a:p>
          <a:p>
            <a:r>
              <a:rPr lang="zh-CN" altLang="en-US" dirty="0"/>
              <a:t>将生命期相近的对象放到同一个页中</a:t>
            </a:r>
            <a:endParaRPr lang="en-US" altLang="zh-CN" dirty="0"/>
          </a:p>
          <a:p>
            <a:r>
              <a:rPr lang="zh-CN" altLang="en-US" dirty="0"/>
              <a:t>思考：增加</a:t>
            </a:r>
            <a:r>
              <a:rPr lang="en-US" altLang="zh-CN" dirty="0"/>
              <a:t>OS</a:t>
            </a:r>
            <a:r>
              <a:rPr lang="zh-CN" altLang="en-US" dirty="0"/>
              <a:t>从用户空间回收页面的机会，是对的吗？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B55BBF-F719-4087-93BD-FE0AC9FC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4941008"/>
            <a:ext cx="3816424" cy="15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A4A3EF-B53D-4203-94C8-D0B336EE45CE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ko-KR" sz="1200" dirty="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Content of PCB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63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94" y="1570038"/>
            <a:ext cx="7802011" cy="435133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962F92-3740-44D3-BC9C-9CA0D9556FEC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Task_Struct in Linux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" name="图片 7" descr="taskstructoflinu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412776"/>
            <a:ext cx="4379437" cy="492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4D5ED52B-AB85-4CF9-85BC-7E5D4461AAF1}" type="slidenum">
              <a:rPr lang="en-US" altLang="ko-KR" smtClean="0">
                <a:solidFill>
                  <a:schemeClr val="bg1"/>
                </a:solidFill>
                <a:ea typeface="굴림"/>
                <a:cs typeface="굴림"/>
              </a:rPr>
              <a:pPr/>
              <a:t>77</a:t>
            </a:fld>
            <a:endParaRPr lang="en-US" altLang="ko-KR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页面交换发生在多进程共享场景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5375276" y="1557339"/>
            <a:ext cx="3529013" cy="11509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3117851" y="1557339"/>
            <a:ext cx="3527425" cy="11509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 rot="5400000">
            <a:off x="4305301" y="2744789"/>
            <a:ext cx="3527425" cy="1152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</a:endParaRPr>
          </a:p>
        </p:txBody>
      </p:sp>
      <p:sp>
        <p:nvSpPr>
          <p:cNvPr id="20490" name="矩形 9"/>
          <p:cNvSpPr>
            <a:spLocks noChangeArrowheads="1"/>
          </p:cNvSpPr>
          <p:nvPr/>
        </p:nvSpPr>
        <p:spPr bwMode="auto">
          <a:xfrm rot="5400000">
            <a:off x="5497513" y="1560513"/>
            <a:ext cx="1143000" cy="11525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3405188" y="1916114"/>
            <a:ext cx="1763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A</a:t>
            </a:r>
            <a:r>
              <a:rPr lang="zh-CN" altLang="en-US"/>
              <a:t>用户空间</a:t>
            </a: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6897688" y="1908175"/>
            <a:ext cx="1763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B</a:t>
            </a:r>
            <a:r>
              <a:rPr lang="zh-CN" altLang="en-US"/>
              <a:t>用户空间</a:t>
            </a: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 rot="5400000">
            <a:off x="5187951" y="3605214"/>
            <a:ext cx="176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进程</a:t>
            </a:r>
            <a:r>
              <a:rPr lang="en-US" altLang="zh-CN"/>
              <a:t>C</a:t>
            </a:r>
            <a:r>
              <a:rPr lang="zh-CN" altLang="en-US"/>
              <a:t>用户空间</a:t>
            </a:r>
          </a:p>
        </p:txBody>
      </p:sp>
      <p:sp>
        <p:nvSpPr>
          <p:cNvPr id="20494" name="文本框 13"/>
          <p:cNvSpPr txBox="1">
            <a:spLocks noChangeArrowheads="1"/>
          </p:cNvSpPr>
          <p:nvPr/>
        </p:nvSpPr>
        <p:spPr bwMode="auto">
          <a:xfrm>
            <a:off x="5764213" y="1833563"/>
            <a:ext cx="925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内核</a:t>
            </a:r>
            <a:endParaRPr lang="en-US" altLang="zh-CN"/>
          </a:p>
          <a:p>
            <a:r>
              <a:rPr lang="zh-CN" altLang="en-US"/>
              <a:t>空间</a:t>
            </a:r>
          </a:p>
        </p:txBody>
      </p:sp>
      <p:sp>
        <p:nvSpPr>
          <p:cNvPr id="20495" name="矩形 14"/>
          <p:cNvSpPr>
            <a:spLocks noChangeArrowheads="1"/>
          </p:cNvSpPr>
          <p:nvPr/>
        </p:nvSpPr>
        <p:spPr bwMode="auto">
          <a:xfrm>
            <a:off x="3941764" y="2779714"/>
            <a:ext cx="1900237" cy="2317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6" name="矩形 15"/>
          <p:cNvSpPr>
            <a:spLocks noChangeArrowheads="1"/>
          </p:cNvSpPr>
          <p:nvPr/>
        </p:nvSpPr>
        <p:spPr bwMode="auto">
          <a:xfrm rot="5400000">
            <a:off x="5550694" y="3442494"/>
            <a:ext cx="1898650" cy="233362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C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7" name="矩形 16"/>
          <p:cNvSpPr>
            <a:spLocks noChangeArrowheads="1"/>
          </p:cNvSpPr>
          <p:nvPr/>
        </p:nvSpPr>
        <p:spPr bwMode="auto">
          <a:xfrm>
            <a:off x="6456363" y="1628776"/>
            <a:ext cx="1898650" cy="231775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latin typeface="Times New Roman" panose="02020603050405020304" pitchFamily="18" charset="0"/>
              </a:rPr>
              <a:t>进程</a:t>
            </a:r>
            <a:r>
              <a:rPr lang="en-US" altLang="zh-CN" sz="1200">
                <a:latin typeface="Times New Roman" panose="02020603050405020304" pitchFamily="18" charset="0"/>
              </a:rPr>
              <a:t>B</a:t>
            </a:r>
            <a:r>
              <a:rPr lang="zh-CN" altLang="en-US" sz="1200">
                <a:latin typeface="Times New Roman" panose="02020603050405020304" pitchFamily="18" charset="0"/>
              </a:rPr>
              <a:t>的页表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8" name="矩形 17"/>
          <p:cNvSpPr>
            <a:spLocks noChangeArrowheads="1"/>
          </p:cNvSpPr>
          <p:nvPr/>
        </p:nvSpPr>
        <p:spPr bwMode="auto">
          <a:xfrm>
            <a:off x="2855913" y="5435600"/>
            <a:ext cx="5543550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499" name="矩形 18"/>
          <p:cNvSpPr>
            <a:spLocks noChangeArrowheads="1"/>
          </p:cNvSpPr>
          <p:nvPr/>
        </p:nvSpPr>
        <p:spPr bwMode="auto">
          <a:xfrm>
            <a:off x="2855914" y="5445125"/>
            <a:ext cx="287337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0" name="矩形 19"/>
          <p:cNvSpPr>
            <a:spLocks noChangeArrowheads="1"/>
          </p:cNvSpPr>
          <p:nvPr/>
        </p:nvSpPr>
        <p:spPr bwMode="auto">
          <a:xfrm>
            <a:off x="314325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1" name="矩形 20"/>
          <p:cNvSpPr>
            <a:spLocks noChangeArrowheads="1"/>
          </p:cNvSpPr>
          <p:nvPr/>
        </p:nvSpPr>
        <p:spPr bwMode="auto">
          <a:xfrm>
            <a:off x="34321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2" name="矩形 21"/>
          <p:cNvSpPr>
            <a:spLocks noChangeArrowheads="1"/>
          </p:cNvSpPr>
          <p:nvPr/>
        </p:nvSpPr>
        <p:spPr bwMode="auto">
          <a:xfrm>
            <a:off x="3719514" y="5445125"/>
            <a:ext cx="288925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3" name="矩形 22"/>
          <p:cNvSpPr>
            <a:spLocks noChangeArrowheads="1"/>
          </p:cNvSpPr>
          <p:nvPr/>
        </p:nvSpPr>
        <p:spPr bwMode="auto">
          <a:xfrm>
            <a:off x="400843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4" name="矩形 23"/>
          <p:cNvSpPr>
            <a:spLocks noChangeArrowheads="1"/>
          </p:cNvSpPr>
          <p:nvPr/>
        </p:nvSpPr>
        <p:spPr bwMode="auto">
          <a:xfrm>
            <a:off x="4295775" y="5445125"/>
            <a:ext cx="287338" cy="585788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5" name="矩形 24"/>
          <p:cNvSpPr>
            <a:spLocks noChangeArrowheads="1"/>
          </p:cNvSpPr>
          <p:nvPr/>
        </p:nvSpPr>
        <p:spPr bwMode="auto">
          <a:xfrm>
            <a:off x="4583114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6" name="矩形 25"/>
          <p:cNvSpPr>
            <a:spLocks noChangeArrowheads="1"/>
          </p:cNvSpPr>
          <p:nvPr/>
        </p:nvSpPr>
        <p:spPr bwMode="auto">
          <a:xfrm>
            <a:off x="4872039" y="5445125"/>
            <a:ext cx="287337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7" name="矩形 26"/>
          <p:cNvSpPr>
            <a:spLocks noChangeArrowheads="1"/>
          </p:cNvSpPr>
          <p:nvPr/>
        </p:nvSpPr>
        <p:spPr bwMode="auto">
          <a:xfrm>
            <a:off x="5159376" y="5445125"/>
            <a:ext cx="288925" cy="585788"/>
          </a:xfrm>
          <a:prstGeom prst="rect">
            <a:avLst/>
          </a:prstGeom>
          <a:solidFill>
            <a:srgbClr val="C0C9F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8" name="矩形 27"/>
          <p:cNvSpPr>
            <a:spLocks noChangeArrowheads="1"/>
          </p:cNvSpPr>
          <p:nvPr/>
        </p:nvSpPr>
        <p:spPr bwMode="auto">
          <a:xfrm>
            <a:off x="544830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09" name="矩形 28"/>
          <p:cNvSpPr>
            <a:spLocks noChangeArrowheads="1"/>
          </p:cNvSpPr>
          <p:nvPr/>
        </p:nvSpPr>
        <p:spPr bwMode="auto">
          <a:xfrm>
            <a:off x="5735639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0" name="矩形 29"/>
          <p:cNvSpPr>
            <a:spLocks noChangeArrowheads="1"/>
          </p:cNvSpPr>
          <p:nvPr/>
        </p:nvSpPr>
        <p:spPr bwMode="auto">
          <a:xfrm>
            <a:off x="60245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1" name="矩形 30"/>
          <p:cNvSpPr>
            <a:spLocks noChangeArrowheads="1"/>
          </p:cNvSpPr>
          <p:nvPr/>
        </p:nvSpPr>
        <p:spPr bwMode="auto">
          <a:xfrm>
            <a:off x="6311901" y="5445125"/>
            <a:ext cx="288925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2" name="矩形 31"/>
          <p:cNvSpPr>
            <a:spLocks noChangeArrowheads="1"/>
          </p:cNvSpPr>
          <p:nvPr/>
        </p:nvSpPr>
        <p:spPr bwMode="auto">
          <a:xfrm>
            <a:off x="6600825" y="5445125"/>
            <a:ext cx="287338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3" name="矩形 32"/>
          <p:cNvSpPr>
            <a:spLocks noChangeArrowheads="1"/>
          </p:cNvSpPr>
          <p:nvPr/>
        </p:nvSpPr>
        <p:spPr bwMode="auto">
          <a:xfrm>
            <a:off x="6888164" y="5445125"/>
            <a:ext cx="287337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4" name="矩形 33"/>
          <p:cNvSpPr>
            <a:spLocks noChangeArrowheads="1"/>
          </p:cNvSpPr>
          <p:nvPr/>
        </p:nvSpPr>
        <p:spPr bwMode="auto">
          <a:xfrm>
            <a:off x="7175501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5" name="矩形 34"/>
          <p:cNvSpPr>
            <a:spLocks noChangeArrowheads="1"/>
          </p:cNvSpPr>
          <p:nvPr/>
        </p:nvSpPr>
        <p:spPr bwMode="auto">
          <a:xfrm>
            <a:off x="7464425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6" name="矩形 35"/>
          <p:cNvSpPr>
            <a:spLocks noChangeArrowheads="1"/>
          </p:cNvSpPr>
          <p:nvPr/>
        </p:nvSpPr>
        <p:spPr bwMode="auto">
          <a:xfrm>
            <a:off x="7751764" y="5445125"/>
            <a:ext cx="288925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7" name="矩形 36"/>
          <p:cNvSpPr>
            <a:spLocks noChangeArrowheads="1"/>
          </p:cNvSpPr>
          <p:nvPr/>
        </p:nvSpPr>
        <p:spPr bwMode="auto">
          <a:xfrm>
            <a:off x="8040689" y="5445125"/>
            <a:ext cx="287337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8" name="矩形 37"/>
          <p:cNvSpPr>
            <a:spLocks noChangeArrowheads="1"/>
          </p:cNvSpPr>
          <p:nvPr/>
        </p:nvSpPr>
        <p:spPr bwMode="auto">
          <a:xfrm>
            <a:off x="83280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19" name="矩形 38"/>
          <p:cNvSpPr>
            <a:spLocks noChangeArrowheads="1"/>
          </p:cNvSpPr>
          <p:nvPr/>
        </p:nvSpPr>
        <p:spPr bwMode="auto">
          <a:xfrm>
            <a:off x="8616950" y="5445125"/>
            <a:ext cx="287338" cy="585788"/>
          </a:xfrm>
          <a:prstGeom prst="rect">
            <a:avLst/>
          </a:prstGeom>
          <a:solidFill>
            <a:srgbClr val="ADD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0" name="矩形 39"/>
          <p:cNvSpPr>
            <a:spLocks noChangeArrowheads="1"/>
          </p:cNvSpPr>
          <p:nvPr/>
        </p:nvSpPr>
        <p:spPr bwMode="auto">
          <a:xfrm>
            <a:off x="8904289" y="5445125"/>
            <a:ext cx="287337" cy="585788"/>
          </a:xfrm>
          <a:prstGeom prst="rect">
            <a:avLst/>
          </a:prstGeom>
          <a:solidFill>
            <a:srgbClr val="5CAD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1" name="矩形 40"/>
          <p:cNvSpPr>
            <a:spLocks noChangeArrowheads="1"/>
          </p:cNvSpPr>
          <p:nvPr/>
        </p:nvSpPr>
        <p:spPr bwMode="auto">
          <a:xfrm>
            <a:off x="9191626" y="5445125"/>
            <a:ext cx="288925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0522" name="矩形 41"/>
          <p:cNvSpPr>
            <a:spLocks noChangeArrowheads="1"/>
          </p:cNvSpPr>
          <p:nvPr/>
        </p:nvSpPr>
        <p:spPr bwMode="auto">
          <a:xfrm>
            <a:off x="9480550" y="5445125"/>
            <a:ext cx="287338" cy="5857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950950-8A8F-4FDE-8D37-48E4F09202DE}"/>
              </a:ext>
            </a:extLst>
          </p:cNvPr>
          <p:cNvSpPr txBox="1"/>
          <p:nvPr/>
        </p:nvSpPr>
        <p:spPr>
          <a:xfrm>
            <a:off x="219004" y="3490646"/>
            <a:ext cx="6525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每个进程对应的内核空间对应于同一个物理空间</a:t>
            </a:r>
            <a:br>
              <a:rPr lang="en-US" altLang="zh-CN" dirty="0"/>
            </a:br>
            <a:r>
              <a:rPr lang="zh-CN" altLang="en-US" dirty="0"/>
              <a:t>所以能获取其他进程的数据（缺点）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优点：资源复用、便于数据传递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内存交换：</a:t>
            </a:r>
            <a:r>
              <a:rPr lang="en-US" altLang="zh-CN" dirty="0"/>
              <a:t>_</a:t>
            </a:r>
            <a:r>
              <a:rPr lang="en-US" altLang="zh-CN" dirty="0" err="1"/>
              <a:t>fifo_tick_event</a:t>
            </a:r>
            <a:r>
              <a:rPr lang="zh-CN" altLang="en-US" dirty="0"/>
              <a:t>的意义是什么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这个函数理应挂在</a:t>
            </a:r>
            <a:r>
              <a:rPr lang="en-US" altLang="zh-CN" dirty="0" err="1"/>
              <a:t>tick_event</a:t>
            </a:r>
            <a:r>
              <a:rPr lang="zh-CN" altLang="en-US" dirty="0"/>
              <a:t>的函数指针上</a:t>
            </a:r>
            <a:endParaRPr lang="en-US" altLang="zh-CN" dirty="0"/>
          </a:p>
          <a:p>
            <a:r>
              <a:rPr lang="zh-CN" altLang="en-US" dirty="0"/>
              <a:t>用于实现在空闲时</a:t>
            </a:r>
            <a:r>
              <a:rPr lang="zh-CN" altLang="en-US" dirty="0">
                <a:solidFill>
                  <a:srgbClr val="FF0000"/>
                </a:solidFill>
              </a:rPr>
              <a:t>主动换出</a:t>
            </a:r>
            <a:r>
              <a:rPr lang="zh-CN" altLang="en-US" dirty="0"/>
              <a:t>无用的页</a:t>
            </a:r>
            <a:endParaRPr lang="en-US" altLang="zh-CN" dirty="0"/>
          </a:p>
          <a:p>
            <a:r>
              <a:rPr lang="zh-CN" altLang="en-US" dirty="0"/>
              <a:t>可以用于实现课本上讲的时钟算法等</a:t>
            </a:r>
            <a:endParaRPr lang="en-US" altLang="zh-CN" dirty="0"/>
          </a:p>
          <a:p>
            <a:r>
              <a:rPr lang="zh-CN" altLang="en-US" dirty="0"/>
              <a:t>出于实验难度的考虑，</a:t>
            </a:r>
            <a:r>
              <a:rPr lang="en-US" altLang="zh-CN" dirty="0" err="1"/>
              <a:t>ucore</a:t>
            </a:r>
            <a:r>
              <a:rPr lang="zh-CN" altLang="en-US" dirty="0"/>
              <a:t>目前只考核了同步换出的功能，也就是大家实现的</a:t>
            </a:r>
            <a:r>
              <a:rPr lang="en-US" altLang="zh-CN" dirty="0"/>
              <a:t>_</a:t>
            </a:r>
            <a:r>
              <a:rPr lang="en-US" altLang="zh-CN" dirty="0" err="1"/>
              <a:t>fifo_swap_out_victim</a:t>
            </a:r>
            <a:r>
              <a:rPr lang="zh-CN" altLang="en-US" dirty="0"/>
              <a:t>中的部分</a:t>
            </a:r>
          </a:p>
        </p:txBody>
      </p:sp>
    </p:spTree>
    <p:extLst>
      <p:ext uri="{BB962C8B-B14F-4D97-AF65-F5344CB8AC3E}">
        <p14:creationId xmlns:p14="http://schemas.microsoft.com/office/powerpoint/2010/main" val="293586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2582142" y="4279827"/>
            <a:ext cx="7690322" cy="1491499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606700" y="1931301"/>
            <a:ext cx="7630694" cy="2229496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604546" y="2283094"/>
            <a:ext cx="7632848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04546" y="2618328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04546" y="3827381"/>
            <a:ext cx="7632848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655256" y="2618330"/>
            <a:ext cx="0" cy="122751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47483" y="1931301"/>
            <a:ext cx="0" cy="1914538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59420" y="1836404"/>
            <a:ext cx="734827" cy="420628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07428" y="184290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7033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9752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8250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1205" y="1830424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971" y="1831168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4445" y="18395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51922" y="2464289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51922" y="277033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138085" y="3062780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38870" y="335522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92183" y="1834713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42331" y="2213606"/>
            <a:ext cx="109834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38052" y="1863218"/>
            <a:ext cx="8710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42331" y="3793673"/>
            <a:ext cx="1169786" cy="2995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78402" y="2820651"/>
            <a:ext cx="430887" cy="94097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801396" y="1846755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381821" y="1835907"/>
            <a:ext cx="48600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582946" y="472514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150560" y="2529745"/>
            <a:ext cx="292532" cy="1314568"/>
            <a:chOff x="1869542" y="1658095"/>
            <a:chExt cx="292532" cy="1314568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3672770" y="2536148"/>
            <a:ext cx="292532" cy="1314568"/>
            <a:chOff x="1869542" y="1658095"/>
            <a:chExt cx="292532" cy="1314568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4764786" y="2515362"/>
            <a:ext cx="292532" cy="1314568"/>
            <a:chOff x="1869542" y="1658095"/>
            <a:chExt cx="292532" cy="1314568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5423635" y="2510359"/>
            <a:ext cx="292532" cy="1314568"/>
            <a:chOff x="1869542" y="1658095"/>
            <a:chExt cx="292532" cy="1314568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6022665" y="2510359"/>
            <a:ext cx="292532" cy="1314568"/>
            <a:chOff x="1869542" y="1658095"/>
            <a:chExt cx="292532" cy="1314568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7253767" y="2531783"/>
            <a:ext cx="292532" cy="1314568"/>
            <a:chOff x="1869542" y="1658095"/>
            <a:chExt cx="292532" cy="1314568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8473655" y="2533048"/>
            <a:ext cx="292532" cy="1314568"/>
            <a:chOff x="1869542" y="1658095"/>
            <a:chExt cx="292532" cy="1314568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4166597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4786112" y="2225798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5447943" y="2240119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6036081" y="2231771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6677084" y="223186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7267183" y="223856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7915150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8489745" y="2230884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9122889" y="2230807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9700294" y="2231032"/>
            <a:ext cx="253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6726199" y="2330906"/>
            <a:ext cx="234000" cy="1734463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7963328" y="2335839"/>
            <a:ext cx="234000" cy="1734463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9172756" y="2340393"/>
            <a:ext cx="234000" cy="1734463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9762813" y="2327629"/>
            <a:ext cx="234000" cy="1734463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4157340" y="314401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4770113" y="251944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5424558" y="3424817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6027913" y="2793928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3376321" y="4420490"/>
            <a:ext cx="632087" cy="1266793"/>
            <a:chOff x="8146316" y="3693574"/>
            <a:chExt cx="632087" cy="1266793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4002075" y="4418525"/>
            <a:ext cx="632087" cy="1266793"/>
            <a:chOff x="8146316" y="3693574"/>
            <a:chExt cx="632087" cy="1266793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4622935" y="4418525"/>
            <a:ext cx="632087" cy="1266793"/>
            <a:chOff x="8146316" y="3693574"/>
            <a:chExt cx="632087" cy="1266793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5250471" y="4418525"/>
            <a:ext cx="632087" cy="1266793"/>
            <a:chOff x="8146316" y="3693574"/>
            <a:chExt cx="632087" cy="1266793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5870022" y="4418525"/>
            <a:ext cx="632087" cy="1266793"/>
            <a:chOff x="8146316" y="3693574"/>
            <a:chExt cx="632087" cy="1266793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6501891" y="4418525"/>
            <a:ext cx="632087" cy="1266793"/>
            <a:chOff x="8146316" y="3693574"/>
            <a:chExt cx="632087" cy="1266793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6496771" y="4424892"/>
            <a:ext cx="639962" cy="1260424"/>
            <a:chOff x="8138441" y="3699943"/>
            <a:chExt cx="639962" cy="1260424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6489226" y="4424892"/>
            <a:ext cx="646363" cy="1260424"/>
            <a:chOff x="8132040" y="3699943"/>
            <a:chExt cx="646363" cy="1260424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6488806" y="4424892"/>
            <a:ext cx="621275" cy="1247290"/>
            <a:chOff x="8132303" y="3699943"/>
            <a:chExt cx="621275" cy="124729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6488106" y="4420658"/>
            <a:ext cx="621275" cy="1246796"/>
            <a:chOff x="8132303" y="3699943"/>
            <a:chExt cx="621275" cy="1246796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500488" y="4428743"/>
            <a:ext cx="597683" cy="391729"/>
            <a:chOff x="6286499" y="3635881"/>
            <a:chExt cx="597683" cy="391729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6500366" y="4427834"/>
            <a:ext cx="597683" cy="391729"/>
            <a:chOff x="6286499" y="3635881"/>
            <a:chExt cx="597683" cy="391729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6493561" y="4426225"/>
            <a:ext cx="623875" cy="1246796"/>
            <a:chOff x="8132303" y="3699943"/>
            <a:chExt cx="623875" cy="1246796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499556" y="2531792"/>
            <a:ext cx="449462" cy="1314568"/>
            <a:chOff x="4218538" y="1674542"/>
            <a:chExt cx="449462" cy="1314568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314568"/>
              <a:chOff x="1869542" y="1658095"/>
              <a:chExt cx="292532" cy="1314568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7125778" y="4425386"/>
            <a:ext cx="623875" cy="1246796"/>
            <a:chOff x="8132303" y="3699943"/>
            <a:chExt cx="623875" cy="1246796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7259983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7767445" y="4425386"/>
            <a:ext cx="623875" cy="1246796"/>
            <a:chOff x="8132303" y="3699943"/>
            <a:chExt cx="623875" cy="1246796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7766337" y="4424768"/>
            <a:ext cx="621275" cy="1246796"/>
            <a:chOff x="8132303" y="3699943"/>
            <a:chExt cx="621275" cy="1246796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776918" y="5006620"/>
            <a:ext cx="585574" cy="384541"/>
            <a:chOff x="7103053" y="4069905"/>
            <a:chExt cx="585574" cy="384541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7766876" y="4424949"/>
            <a:ext cx="621275" cy="1246617"/>
            <a:chOff x="8132303" y="3699943"/>
            <a:chExt cx="621275" cy="1246617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8399737" y="4438321"/>
            <a:ext cx="621275" cy="1246617"/>
            <a:chOff x="8132303" y="3699943"/>
            <a:chExt cx="621275" cy="1246617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758755" y="2524546"/>
            <a:ext cx="435185" cy="1314568"/>
            <a:chOff x="5477735" y="1667296"/>
            <a:chExt cx="435185" cy="1314568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314568"/>
              <a:chOff x="1869542" y="1658095"/>
              <a:chExt cx="292532" cy="1314568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8480855" y="2822745"/>
            <a:ext cx="4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342900">
              <a:spcBef>
                <a:spcPct val="200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9007791" y="5315604"/>
            <a:ext cx="602706" cy="369332"/>
            <a:chOff x="8300713" y="3305729"/>
            <a:chExt cx="602706" cy="369332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8996711" y="4436956"/>
            <a:ext cx="617214" cy="1244328"/>
            <a:chOff x="8132303" y="3699199"/>
            <a:chExt cx="617214" cy="1244328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9633165" y="4443142"/>
            <a:ext cx="617214" cy="1244328"/>
            <a:chOff x="8132303" y="3699199"/>
            <a:chExt cx="617214" cy="1244328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968183" y="2524546"/>
            <a:ext cx="431203" cy="1314568"/>
            <a:chOff x="6687163" y="1667296"/>
            <a:chExt cx="431203" cy="1314568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314568"/>
              <a:chOff x="1869542" y="1658095"/>
              <a:chExt cx="292532" cy="1314568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9540103" y="2531783"/>
            <a:ext cx="432994" cy="1314568"/>
            <a:chOff x="7259085" y="1674533"/>
            <a:chExt cx="432994" cy="1314568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314568"/>
              <a:chOff x="1869542" y="1658095"/>
              <a:chExt cx="292532" cy="1314568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0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9638896" y="4428276"/>
            <a:ext cx="616600" cy="1250218"/>
            <a:chOff x="8132303" y="3693309"/>
            <a:chExt cx="616600" cy="1250218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9638099" y="4436297"/>
            <a:ext cx="631749" cy="1250218"/>
            <a:chOff x="8132303" y="3693309"/>
            <a:chExt cx="631749" cy="1250218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9636884" y="4431298"/>
            <a:ext cx="632052" cy="1248626"/>
            <a:chOff x="8132000" y="3693309"/>
            <a:chExt cx="632052" cy="1248626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9633356" y="4433581"/>
            <a:ext cx="632052" cy="1263167"/>
            <a:chOff x="8132000" y="3693309"/>
            <a:chExt cx="632052" cy="1263167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640571" y="4434578"/>
            <a:ext cx="606238" cy="397825"/>
            <a:chOff x="8324612" y="1547926"/>
            <a:chExt cx="606238" cy="397825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9637924" y="4451311"/>
            <a:ext cx="616329" cy="1231070"/>
            <a:chOff x="8131055" y="3707194"/>
            <a:chExt cx="616329" cy="1231070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6487007" y="4419451"/>
            <a:ext cx="623875" cy="1246796"/>
            <a:chOff x="8132303" y="3699943"/>
            <a:chExt cx="623875" cy="1246796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7768379" y="4418958"/>
            <a:ext cx="621275" cy="1246617"/>
            <a:chOff x="8132303" y="3699943"/>
            <a:chExt cx="621275" cy="1246617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9005374" y="4437650"/>
            <a:ext cx="617214" cy="1244328"/>
            <a:chOff x="8132303" y="3699199"/>
            <a:chExt cx="617214" cy="1244328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220E24-8545-0951-E723-BE4C579D2349}"/>
              </a:ext>
            </a:extLst>
          </p:cNvPr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：系统启动与运行过程</a:t>
            </a:r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936B474C-FF96-2A9E-A1C6-BAB982AF93E2}"/>
              </a:ext>
            </a:extLst>
          </p:cNvPr>
          <p:cNvSpPr txBox="1">
            <a:spLocks/>
          </p:cNvSpPr>
          <p:nvPr/>
        </p:nvSpPr>
        <p:spPr>
          <a:xfrm>
            <a:off x="731520" y="867816"/>
            <a:ext cx="10544054" cy="6889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b="0" kern="0" dirty="0"/>
              <a:t>时钟页面置换示例</a:t>
            </a:r>
          </a:p>
        </p:txBody>
      </p:sp>
    </p:spTree>
    <p:extLst>
      <p:ext uri="{BB962C8B-B14F-4D97-AF65-F5344CB8AC3E}">
        <p14:creationId xmlns:p14="http://schemas.microsoft.com/office/powerpoint/2010/main" val="1233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513 -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05091 -4.07407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05143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5091 -4.07407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05065 -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05196 -0.0002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5247 -7.40741E-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05196 0.00185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0487 -0.00024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05261 0.00185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93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BIOS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/>
              <a:t>BIOS</a:t>
            </a:r>
            <a:r>
              <a:rPr lang="zh-CN" altLang="en-US" dirty="0"/>
              <a:t>在系统中的作用地位是什么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在系统开机后，</a:t>
            </a:r>
            <a:r>
              <a:rPr lang="en-US" altLang="zh-CN" dirty="0"/>
              <a:t>BIOS</a:t>
            </a:r>
            <a:r>
              <a:rPr lang="zh-CN" altLang="en-US" dirty="0"/>
              <a:t>会出现在计算机的一段特定的物理地址空间中（</a:t>
            </a:r>
            <a:r>
              <a:rPr lang="en-US" altLang="zh-CN" dirty="0"/>
              <a:t>ROM</a:t>
            </a:r>
            <a:r>
              <a:rPr lang="zh-CN" altLang="en-US" dirty="0"/>
              <a:t>占据特定的物理地址空间）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BIOS</a:t>
            </a:r>
            <a:r>
              <a:rPr lang="zh-CN" altLang="en-US" dirty="0"/>
              <a:t>是开机执行的第一段代码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在微软系的</a:t>
            </a:r>
            <a:r>
              <a:rPr lang="en-US" altLang="zh-CN" dirty="0"/>
              <a:t>OS</a:t>
            </a:r>
            <a:r>
              <a:rPr lang="zh-CN" altLang="en-US" dirty="0"/>
              <a:t>中，</a:t>
            </a:r>
            <a:r>
              <a:rPr lang="en-US" altLang="zh-CN" dirty="0"/>
              <a:t>BIOS</a:t>
            </a:r>
            <a:r>
              <a:rPr lang="zh-CN" altLang="en-US" dirty="0"/>
              <a:t>会</a:t>
            </a:r>
            <a:r>
              <a:rPr lang="zh-CN" altLang="en-US" dirty="0">
                <a:solidFill>
                  <a:srgbClr val="FF0000"/>
                </a:solidFill>
              </a:rPr>
              <a:t>常驻</a:t>
            </a:r>
            <a:r>
              <a:rPr lang="zh-CN" altLang="en-US" dirty="0"/>
              <a:t>在内存中，并为</a:t>
            </a:r>
            <a:r>
              <a:rPr lang="en-US" altLang="zh-CN" dirty="0"/>
              <a:t>OS</a:t>
            </a:r>
            <a:r>
              <a:rPr lang="zh-CN" altLang="en-US" dirty="0"/>
              <a:t>提供硬件访问的服务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呼叫</a:t>
            </a:r>
            <a:r>
              <a:rPr lang="en-US" altLang="zh-CN" dirty="0"/>
              <a:t>BIOS</a:t>
            </a:r>
            <a:r>
              <a:rPr lang="zh-CN" altLang="en-US" dirty="0"/>
              <a:t>的方式是中断调用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INT 15H</a:t>
            </a:r>
            <a:r>
              <a:rPr lang="zh-CN" altLang="en-US" dirty="0"/>
              <a:t>的作用是探测内存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也可以通过写入</a:t>
            </a:r>
            <a:r>
              <a:rPr lang="en-US" altLang="zh-CN" dirty="0"/>
              <a:t>0x55,0xAA</a:t>
            </a:r>
            <a:r>
              <a:rPr lang="zh-CN" altLang="en-US" dirty="0"/>
              <a:t>来检测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Linux</a:t>
            </a:r>
            <a:r>
              <a:rPr lang="zh-CN" altLang="en-US" dirty="0"/>
              <a:t>和现代</a:t>
            </a:r>
            <a:r>
              <a:rPr lang="en-US" altLang="zh-CN" dirty="0"/>
              <a:t>OS</a:t>
            </a:r>
            <a:r>
              <a:rPr lang="zh-CN" altLang="en-US" dirty="0"/>
              <a:t>都抛弃了</a:t>
            </a:r>
            <a:r>
              <a:rPr lang="en-US" altLang="zh-CN" dirty="0"/>
              <a:t>BIOS</a:t>
            </a:r>
          </a:p>
          <a:p>
            <a:pPr lvl="1"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3933056"/>
            <a:ext cx="3709346" cy="1859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9456" y="5915199"/>
            <a:ext cx="526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https://www.jianshu.com/p/703402070090</a:t>
            </a:r>
          </a:p>
        </p:txBody>
      </p:sp>
      <p:sp>
        <p:nvSpPr>
          <p:cNvPr id="6" name="矩形 5"/>
          <p:cNvSpPr/>
          <p:nvPr/>
        </p:nvSpPr>
        <p:spPr>
          <a:xfrm>
            <a:off x="1199456" y="6237147"/>
            <a:ext cx="928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https://docs.huihoo.com/gnu_linux/own_os/booting-memory_check_6.htm</a:t>
            </a:r>
          </a:p>
        </p:txBody>
      </p:sp>
    </p:spTree>
    <p:extLst>
      <p:ext uri="{BB962C8B-B14F-4D97-AF65-F5344CB8AC3E}">
        <p14:creationId xmlns:p14="http://schemas.microsoft.com/office/powerpoint/2010/main" val="354813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触发异常的那句访存指令怎么办了？</a:t>
            </a:r>
            <a:endParaRPr lang="en-US" altLang="zh-CN" dirty="0"/>
          </a:p>
          <a:p>
            <a:r>
              <a:rPr lang="zh-CN" altLang="en-US" dirty="0"/>
              <a:t>换入页面的</a:t>
            </a:r>
            <a:r>
              <a:rPr lang="en-US" altLang="zh-CN" dirty="0"/>
              <a:t>access</a:t>
            </a:r>
            <a:r>
              <a:rPr lang="zh-CN" altLang="en-US" dirty="0"/>
              <a:t>位和</a:t>
            </a:r>
            <a:r>
              <a:rPr lang="en-US" altLang="zh-CN" dirty="0"/>
              <a:t>dirty </a:t>
            </a:r>
            <a:r>
              <a:rPr lang="zh-CN" altLang="en-US" dirty="0"/>
              <a:t>位是怎么置位的？</a:t>
            </a:r>
            <a:endParaRPr lang="en-US" altLang="zh-CN" dirty="0"/>
          </a:p>
          <a:p>
            <a:r>
              <a:rPr lang="zh-CN" altLang="en-US" dirty="0"/>
              <a:t>置位这件事是什么时间发生的？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8693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C2CE4CA-7DB3-4F23-A19F-8010AF452B7F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缺页异常的过程中的细节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缺页可能要多久？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49" y="2272364"/>
            <a:ext cx="7939608" cy="31008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86216F-DBD0-451A-AA3D-15065130DC3E}"/>
              </a:ext>
            </a:extLst>
          </p:cNvPr>
          <p:cNvSpPr txBox="1"/>
          <p:nvPr/>
        </p:nvSpPr>
        <p:spPr>
          <a:xfrm>
            <a:off x="3129943" y="5947787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1" dirty="0">
                <a:solidFill>
                  <a:srgbClr val="333333"/>
                </a:solidFill>
                <a:effectLst/>
                <a:latin typeface="HelveticaNeue Regular"/>
              </a:rPr>
              <a:t>A Case for Hardware-Based Demand Paging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,</a:t>
            </a:r>
            <a:r>
              <a:rPr lang="zh-CN" altLang="en-US" b="1" i="1" dirty="0">
                <a:solidFill>
                  <a:srgbClr val="333333"/>
                </a:solidFill>
                <a:latin typeface="HelveticaNeue Regular"/>
              </a:rPr>
              <a:t> </a:t>
            </a:r>
            <a:r>
              <a:rPr lang="en-US" altLang="zh-CN" b="1" i="1" dirty="0">
                <a:solidFill>
                  <a:srgbClr val="333333"/>
                </a:solidFill>
                <a:latin typeface="HelveticaNeue Regular"/>
              </a:rPr>
              <a:t>ISCA2020</a:t>
            </a:r>
            <a:endParaRPr lang="en-US" altLang="zh-CN" b="1" i="1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01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5B91A-8171-B2DF-B723-3978E826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26F6CC-DD3B-18A5-C726-DFFE8F38002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程序运行的过程中，</a:t>
            </a:r>
            <a:r>
              <a:rPr lang="en-US" altLang="zh-CN" dirty="0"/>
              <a:t>OS</a:t>
            </a:r>
            <a:r>
              <a:rPr lang="zh-CN" altLang="en-US" dirty="0"/>
              <a:t>在干什么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370F-3141-C90E-FE5C-7F4152AC812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zh-CN" altLang="en-US" dirty="0"/>
              <a:t>程序运行用户态指令时，</a:t>
            </a:r>
            <a:r>
              <a:rPr lang="en-US" altLang="zh-CN" dirty="0"/>
              <a:t>OS</a:t>
            </a:r>
            <a:r>
              <a:rPr lang="zh-CN" altLang="en-US" dirty="0"/>
              <a:t>什么也不干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占据进程地址空间的一部分，但是不被执行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程序的每一次访存，都会经由过</a:t>
            </a:r>
            <a:r>
              <a:rPr lang="en-US" altLang="zh-CN" dirty="0"/>
              <a:t>cache, </a:t>
            </a:r>
            <a:r>
              <a:rPr lang="en-US" altLang="zh-CN" dirty="0" err="1"/>
              <a:t>TLB</a:t>
            </a:r>
            <a:r>
              <a:rPr lang="en-US" altLang="zh-CN" dirty="0"/>
              <a:t>, MMU, </a:t>
            </a:r>
            <a:r>
              <a:rPr lang="zh-CN" altLang="en-US" dirty="0"/>
              <a:t>页表，最终取得所需的数据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这些操作都是由硬件完成的，</a:t>
            </a:r>
            <a:r>
              <a:rPr lang="en-US" altLang="zh-CN" dirty="0"/>
              <a:t>OS</a:t>
            </a:r>
            <a:r>
              <a:rPr lang="zh-CN" altLang="en-US" dirty="0"/>
              <a:t>并不参与</a:t>
            </a:r>
            <a:endParaRPr lang="en-US" altLang="zh-CN" dirty="0"/>
          </a:p>
          <a:p>
            <a:pPr eaLnBrk="1" hangingPunct="1"/>
            <a:r>
              <a:rPr lang="en-US" altLang="zh-CN" dirty="0"/>
              <a:t>MMU</a:t>
            </a:r>
            <a:r>
              <a:rPr lang="zh-CN" altLang="en-US" dirty="0"/>
              <a:t>无法翻译，产生缺页异常，由硬件将</a:t>
            </a:r>
            <a:r>
              <a:rPr lang="en-US" altLang="zh-CN" dirty="0"/>
              <a:t>PC</a:t>
            </a:r>
            <a:r>
              <a:rPr lang="zh-CN" altLang="en-US" dirty="0"/>
              <a:t>转到相应的“门</a:t>
            </a:r>
            <a:r>
              <a:rPr lang="en-US" altLang="zh-CN" dirty="0"/>
              <a:t>”,</a:t>
            </a:r>
            <a:r>
              <a:rPr lang="zh-CN" altLang="en-US" dirty="0"/>
              <a:t>设置权限，进入</a:t>
            </a:r>
            <a:r>
              <a:rPr lang="en-US" altLang="zh-CN" dirty="0"/>
              <a:t>OS</a:t>
            </a:r>
            <a:r>
              <a:rPr lang="zh-CN" altLang="en-US" dirty="0"/>
              <a:t>代码区处理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涉及到查询</a:t>
            </a:r>
            <a:r>
              <a:rPr lang="en-US" altLang="zh-CN" dirty="0" err="1"/>
              <a:t>vma</a:t>
            </a:r>
            <a:r>
              <a:rPr lang="zh-CN" altLang="en-US" dirty="0"/>
              <a:t>，查询</a:t>
            </a:r>
            <a:r>
              <a:rPr lang="en-US" altLang="zh-CN" dirty="0"/>
              <a:t>maps, </a:t>
            </a:r>
            <a:r>
              <a:rPr lang="zh-CN" altLang="en-US" dirty="0"/>
              <a:t>查询文件系统，控制磁盘，修改页表等，均在内核态完成</a:t>
            </a:r>
            <a:endParaRPr lang="en-US" altLang="zh-CN" dirty="0"/>
          </a:p>
          <a:p>
            <a:pPr eaLnBrk="1" hangingPunct="1"/>
            <a:r>
              <a:rPr lang="zh-CN" altLang="en-US" dirty="0"/>
              <a:t>程序产生系统调用，自主产生中断指令，由硬件将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带到相应的“门”，并执行</a:t>
            </a:r>
            <a:r>
              <a:rPr lang="en-US" altLang="zh-CN" dirty="0"/>
              <a:t>OS</a:t>
            </a:r>
            <a:r>
              <a:rPr lang="zh-CN" altLang="en-US" dirty="0"/>
              <a:t>中预设的代码</a:t>
            </a:r>
            <a:endParaRPr lang="en-US" altLang="zh-CN" dirty="0"/>
          </a:p>
          <a:p>
            <a:pPr eaLnBrk="1" hangingPunct="1"/>
            <a:r>
              <a:rPr lang="zh-CN" altLang="en-US" dirty="0"/>
              <a:t>运行过程中发生中断（如时钟），由硬件将</a:t>
            </a:r>
            <a:r>
              <a:rPr lang="en-US" altLang="zh-CN" dirty="0"/>
              <a:t>PC</a:t>
            </a:r>
            <a:r>
              <a:rPr lang="zh-CN" altLang="en-US" dirty="0"/>
              <a:t>带到相应的“门”，计时，并可能发生上下文切换</a:t>
            </a:r>
          </a:p>
        </p:txBody>
      </p:sp>
    </p:spTree>
    <p:extLst>
      <p:ext uri="{BB962C8B-B14F-4D97-AF65-F5344CB8AC3E}">
        <p14:creationId xmlns:p14="http://schemas.microsoft.com/office/powerpoint/2010/main" val="3177354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7ABA1-7B70-4189-ADE2-AA1FBE66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3D86752-6149-4B49-8558-FBB554F6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996952"/>
            <a:ext cx="10801200" cy="6804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权限管理与隔离是如何实现的</a:t>
            </a:r>
          </a:p>
        </p:txBody>
      </p:sp>
    </p:spTree>
    <p:extLst>
      <p:ext uri="{BB962C8B-B14F-4D97-AF65-F5344CB8AC3E}">
        <p14:creationId xmlns:p14="http://schemas.microsoft.com/office/powerpoint/2010/main" val="2176848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权限管理最终是怎么实现的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每一个页表项上，都有一个权限管理的位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是不是说，段上的权限管理，和页上的权限管理是重复的呢？</a:t>
            </a:r>
            <a:r>
              <a:rPr lang="en-US" altLang="zh-CN" dirty="0"/>
              <a:t>(X86)</a:t>
            </a:r>
          </a:p>
          <a:p>
            <a:r>
              <a:rPr lang="zh-CN" altLang="en-US" dirty="0"/>
              <a:t>是不是说，不管连续的内存有多少页，都需要逐个去设置权限呢？（</a:t>
            </a:r>
            <a:r>
              <a:rPr lang="en-US" altLang="zh-CN" dirty="0" err="1"/>
              <a:t>riscv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是的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除了内存分区外，指令也分出了等级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132856"/>
            <a:ext cx="4572000" cy="154305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8BD736C-A385-22E5-A451-E343500E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3265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7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735FD82A-B7E6-45EF-A6AD-CFE05C0DE389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指令的等级状态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普通指令</a:t>
            </a:r>
            <a:endParaRPr lang="en-US" altLang="zh-CN" dirty="0"/>
          </a:p>
          <a:p>
            <a:pPr lvl="1"/>
            <a:r>
              <a:rPr lang="zh-CN" altLang="en-US" dirty="0"/>
              <a:t>加减乘除、移位、跳转、</a:t>
            </a:r>
            <a:r>
              <a:rPr lang="zh-CN" altLang="en-US" dirty="0">
                <a:solidFill>
                  <a:srgbClr val="FF0000"/>
                </a:solidFill>
              </a:rPr>
              <a:t>中断（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特权指令</a:t>
            </a:r>
            <a:endParaRPr lang="en-US" altLang="zh-CN" dirty="0"/>
          </a:p>
          <a:p>
            <a:pPr lvl="1"/>
            <a:r>
              <a:rPr lang="zh-CN" altLang="en-US" dirty="0"/>
              <a:t>停机指令</a:t>
            </a:r>
            <a:r>
              <a:rPr lang="en-US" altLang="zh-CN" dirty="0"/>
              <a:t>HLT</a:t>
            </a:r>
            <a:r>
              <a:rPr lang="zh-CN" altLang="en-US" dirty="0"/>
              <a:t>、等待指令</a:t>
            </a:r>
            <a:r>
              <a:rPr lang="en-US" altLang="zh-CN" dirty="0"/>
              <a:t>WAIT/MWAIT</a:t>
            </a:r>
            <a:r>
              <a:rPr lang="zh-CN" altLang="en-US" dirty="0"/>
              <a:t>、换码指令</a:t>
            </a:r>
            <a:r>
              <a:rPr lang="en-US" altLang="zh-CN" dirty="0"/>
              <a:t>ESC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总线封锁指令</a:t>
            </a:r>
            <a:r>
              <a:rPr lang="en-US" altLang="zh-CN" dirty="0"/>
              <a:t>LOCK</a:t>
            </a:r>
            <a:r>
              <a:rPr lang="zh-CN" altLang="en-US" dirty="0"/>
              <a:t>、内存范围检查指令</a:t>
            </a:r>
            <a:r>
              <a:rPr lang="en-US" altLang="zh-CN" dirty="0"/>
              <a:t>BOUND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全局描述符表操作指令</a:t>
            </a:r>
            <a:r>
              <a:rPr lang="en-US" altLang="zh-CN" dirty="0"/>
              <a:t>LGDT/SGDT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中断描述符表操作指令</a:t>
            </a:r>
            <a:r>
              <a:rPr lang="en-US" altLang="zh-CN" dirty="0"/>
              <a:t>LIDT/SIDT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局部描述符表操作指令</a:t>
            </a:r>
            <a:r>
              <a:rPr lang="en-US" altLang="zh-CN" dirty="0"/>
              <a:t>LLDT/SLDT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描述符段界限值加载指令</a:t>
            </a:r>
            <a:r>
              <a:rPr lang="en-US" altLang="zh-CN" dirty="0"/>
              <a:t>LSR</a:t>
            </a:r>
            <a:r>
              <a:rPr lang="zh-CN" altLang="en-US" dirty="0"/>
              <a:t>、描述符访问权读取指令</a:t>
            </a:r>
            <a:r>
              <a:rPr lang="en-US" altLang="zh-CN" dirty="0"/>
              <a:t>LAR</a:t>
            </a:r>
            <a:r>
              <a:rPr lang="zh-CN" altLang="en-US" dirty="0"/>
              <a:t>、</a:t>
            </a:r>
            <a:endParaRPr lang="en-US" altLang="zh-CN" dirty="0"/>
          </a:p>
          <a:p>
            <a:pPr lvl="1"/>
            <a:r>
              <a:rPr lang="zh-CN" altLang="en-US" dirty="0"/>
              <a:t>任务寄存器操作指令</a:t>
            </a:r>
            <a:r>
              <a:rPr lang="en-US" altLang="zh-CN" dirty="0"/>
              <a:t>LTR/STR</a:t>
            </a:r>
            <a:r>
              <a:rPr lang="zh-CN" altLang="en-US" dirty="0"/>
              <a:t>、请求特权级调整指令</a:t>
            </a:r>
            <a:r>
              <a:rPr lang="en-US" altLang="zh-CN" dirty="0"/>
              <a:t>ARPL</a:t>
            </a:r>
            <a:r>
              <a:rPr lang="zh-CN" altLang="en-US" dirty="0"/>
              <a:t>、任务切换标志清零指令</a:t>
            </a:r>
            <a:r>
              <a:rPr lang="en-US" altLang="zh-CN" dirty="0"/>
              <a:t>CLTS</a:t>
            </a:r>
            <a:r>
              <a:rPr lang="zh-CN" altLang="en-US" dirty="0"/>
              <a:t>、控制寄存器和调试寄存器数据传送指令</a:t>
            </a:r>
            <a:r>
              <a:rPr lang="en-US" altLang="zh-CN" dirty="0"/>
              <a:t>MOV</a:t>
            </a:r>
            <a:r>
              <a:rPr lang="zh-CN" altLang="en-US" dirty="0"/>
              <a:t>、高速缓存控制指令</a:t>
            </a:r>
            <a:r>
              <a:rPr lang="en-US" altLang="zh-CN" dirty="0"/>
              <a:t>INVD/WBINVD/INVLPG</a:t>
            </a:r>
            <a:r>
              <a:rPr lang="zh-CN" altLang="en-US" dirty="0"/>
              <a:t>、型号相关寄存器读取和写入指令</a:t>
            </a:r>
            <a:r>
              <a:rPr lang="en-US" altLang="zh-CN" dirty="0"/>
              <a:t>RDMSR/WRMSR</a:t>
            </a:r>
            <a:r>
              <a:rPr lang="zh-CN" altLang="en-US" dirty="0"/>
              <a:t>、处理器信息获取指令</a:t>
            </a:r>
            <a:r>
              <a:rPr lang="en-US" altLang="zh-CN" dirty="0"/>
              <a:t>CPUID</a:t>
            </a:r>
            <a:r>
              <a:rPr lang="zh-CN" altLang="en-US" dirty="0"/>
              <a:t>、时间戳读取指令</a:t>
            </a:r>
            <a:r>
              <a:rPr lang="en-US" altLang="zh-CN" dirty="0"/>
              <a:t>RDTSC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https://blog.csdn.net/jukaiit/article/details/16811139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8857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如何实现权限迁移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借助“中断门”或者“陷阱门”</a:t>
            </a:r>
            <a:endParaRPr lang="en-US" altLang="zh-CN" dirty="0"/>
          </a:p>
          <a:p>
            <a:pPr eaLnBrk="1" hangingPunct="1"/>
            <a:r>
              <a:rPr lang="zh-CN" altLang="en-US" dirty="0"/>
              <a:t>门描述符中，描述了想穿过门的人必须具备的权限，以及穿过门后，会到达到段和偏移量</a:t>
            </a:r>
            <a:endParaRPr lang="en-US" altLang="zh-CN" dirty="0"/>
          </a:p>
          <a:p>
            <a:pPr eaLnBrk="1" hangingPunct="1"/>
            <a:r>
              <a:rPr lang="zh-CN" altLang="en-US" dirty="0"/>
              <a:t>也就是说，谁可以调用</a:t>
            </a:r>
            <a:r>
              <a:rPr lang="en-US" altLang="zh-CN" dirty="0" err="1"/>
              <a:t>int</a:t>
            </a:r>
            <a:r>
              <a:rPr lang="zh-CN" altLang="en-US" dirty="0"/>
              <a:t>指令来使</a:t>
            </a:r>
            <a:r>
              <a:rPr lang="en-US" altLang="zh-CN" dirty="0"/>
              <a:t>PC</a:t>
            </a:r>
            <a:r>
              <a:rPr lang="zh-CN" altLang="en-US" dirty="0"/>
              <a:t>穿过这个门，调用后的权限，和调用后</a:t>
            </a:r>
            <a:r>
              <a:rPr lang="en-US" altLang="zh-CN" dirty="0"/>
              <a:t>PC</a:t>
            </a:r>
            <a:r>
              <a:rPr lang="zh-CN" altLang="en-US" dirty="0"/>
              <a:t>到达的位置都已经被预置了</a:t>
            </a:r>
            <a:r>
              <a:rPr lang="en-US" altLang="zh-CN" dirty="0"/>
              <a:t>(kern/trap/</a:t>
            </a:r>
            <a:r>
              <a:rPr lang="en-US" altLang="zh-CN" dirty="0" err="1"/>
              <a:t>trap.c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7752184" y="4080629"/>
            <a:ext cx="2592288" cy="2228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3" y="4496980"/>
            <a:ext cx="4618469" cy="15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7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90C0C9-365F-D0B3-279D-0021D92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E10594-AA3F-478C-718E-33F1E7F8B2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内存区域中都是什么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F083-60FB-C7F2-F56E-A79A9175E5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中断（异常）响应函数</a:t>
            </a:r>
            <a:endParaRPr lang="en-US" altLang="zh-CN" dirty="0"/>
          </a:p>
          <a:p>
            <a:r>
              <a:rPr lang="zh-CN" altLang="en-US" dirty="0"/>
              <a:t>调度器代码</a:t>
            </a:r>
            <a:endParaRPr lang="en-US" altLang="zh-CN" dirty="0"/>
          </a:p>
          <a:p>
            <a:r>
              <a:rPr lang="en-US" altLang="zh-CN" dirty="0"/>
              <a:t>PCB</a:t>
            </a:r>
            <a:r>
              <a:rPr lang="zh-CN" altLang="en-US" dirty="0"/>
              <a:t>组成的数组</a:t>
            </a:r>
            <a:endParaRPr lang="en-US" altLang="zh-CN" dirty="0"/>
          </a:p>
          <a:p>
            <a:pPr lvl="1"/>
            <a:r>
              <a:rPr lang="zh-CN" altLang="en-US" dirty="0"/>
              <a:t>上下文、页表、</a:t>
            </a:r>
            <a:r>
              <a:rPr lang="en-US" altLang="zh-CN" dirty="0" err="1"/>
              <a:t>vma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页面管理代码</a:t>
            </a:r>
            <a:endParaRPr lang="en-US" altLang="zh-CN" dirty="0"/>
          </a:p>
          <a:p>
            <a:pPr lvl="1"/>
            <a:r>
              <a:rPr lang="en-US" altLang="zh-CN" dirty="0"/>
              <a:t>Free-list</a:t>
            </a:r>
          </a:p>
          <a:p>
            <a:r>
              <a:rPr lang="zh-CN" altLang="en-US" dirty="0"/>
              <a:t>文件系统的管理代码</a:t>
            </a:r>
            <a:endParaRPr lang="en-US" altLang="zh-CN" dirty="0"/>
          </a:p>
          <a:p>
            <a:pPr lvl="1"/>
            <a:r>
              <a:rPr lang="zh-CN" altLang="en-US" dirty="0"/>
              <a:t>链表或者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Page cache</a:t>
            </a:r>
          </a:p>
          <a:p>
            <a:r>
              <a:rPr lang="zh-CN" altLang="en-US" dirty="0"/>
              <a:t>驱动程序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1E9E32-5E0E-6DDA-0CDB-4B2B5A104063}"/>
              </a:ext>
            </a:extLst>
          </p:cNvPr>
          <p:cNvSpPr txBox="1"/>
          <p:nvPr/>
        </p:nvSpPr>
        <p:spPr>
          <a:xfrm>
            <a:off x="7248128" y="263691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里的东西是不是太多了？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万一哪段代码出了错，是不是会把整个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给毁掉？</a:t>
            </a:r>
          </a:p>
        </p:txBody>
      </p:sp>
    </p:spTree>
    <p:extLst>
      <p:ext uri="{BB962C8B-B14F-4D97-AF65-F5344CB8AC3E}">
        <p14:creationId xmlns:p14="http://schemas.microsoft.com/office/powerpoint/2010/main" val="15908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D210C-9A2A-44E3-BDB5-2224AC5C1721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进程的创建和管理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进程运行时的资源使用</a:t>
            </a:r>
            <a:endParaRPr lang="en-US" altLang="zh-CN" dirty="0"/>
          </a:p>
          <a:p>
            <a:pPr lvl="1"/>
            <a:r>
              <a:rPr lang="zh-CN" altLang="en-US" dirty="0"/>
              <a:t>内存使用：代码的跳跃执行扩大代码段</a:t>
            </a:r>
            <a:endParaRPr lang="en-US" altLang="zh-CN" dirty="0"/>
          </a:p>
          <a:p>
            <a:pPr lvl="1"/>
            <a:r>
              <a:rPr lang="zh-CN" altLang="en-US" dirty="0"/>
              <a:t>内存分配：</a:t>
            </a:r>
            <a:r>
              <a:rPr lang="en-US" altLang="zh-CN" dirty="0"/>
              <a:t>malloc</a:t>
            </a:r>
            <a:r>
              <a:rPr lang="zh-CN" altLang="en-US" dirty="0"/>
              <a:t>库函数用于向数据内存申请扩大数据段，栈的使用等，使进程占据的物理页框越来越多</a:t>
            </a:r>
            <a:endParaRPr lang="en-US" altLang="zh-CN" dirty="0"/>
          </a:p>
          <a:p>
            <a:pPr lvl="1"/>
            <a:r>
              <a:rPr lang="zh-CN" altLang="en-US" dirty="0"/>
              <a:t>文件使用：借助文件系统打开文件；文件映射至内存</a:t>
            </a:r>
            <a:endParaRPr lang="en-US" altLang="zh-CN" dirty="0"/>
          </a:p>
          <a:p>
            <a:pPr lvl="1"/>
            <a:r>
              <a:rPr lang="en-US" altLang="zh-CN" dirty="0"/>
              <a:t>IO</a:t>
            </a:r>
            <a:r>
              <a:rPr lang="zh-CN" altLang="en-US" dirty="0"/>
              <a:t>使用：归入文件管理</a:t>
            </a:r>
            <a:endParaRPr lang="en-US" altLang="zh-CN" dirty="0"/>
          </a:p>
          <a:p>
            <a:pPr lvl="1"/>
            <a:r>
              <a:rPr lang="zh-CN" altLang="en-US" dirty="0"/>
              <a:t>当前目录、父子进程、线程等信息</a:t>
            </a:r>
            <a:endParaRPr lang="en-US" altLang="zh-CN" dirty="0"/>
          </a:p>
          <a:p>
            <a:r>
              <a:rPr lang="zh-CN" altLang="en-US" dirty="0"/>
              <a:t>进程间通信</a:t>
            </a:r>
            <a:endParaRPr lang="en-US" altLang="zh-CN" dirty="0"/>
          </a:p>
          <a:p>
            <a:pPr lvl="1"/>
            <a:r>
              <a:rPr lang="zh-CN" altLang="en-US" dirty="0"/>
              <a:t>信号</a:t>
            </a:r>
            <a:endParaRPr lang="en-US" altLang="zh-CN" dirty="0"/>
          </a:p>
          <a:p>
            <a:pPr lvl="1"/>
            <a:r>
              <a:rPr lang="zh-CN" altLang="en-US" dirty="0"/>
              <a:t>管道</a:t>
            </a:r>
            <a:endParaRPr lang="en-US" altLang="zh-CN" dirty="0"/>
          </a:p>
          <a:p>
            <a:pPr lvl="1"/>
            <a:r>
              <a:rPr lang="zh-CN" altLang="en-US" dirty="0"/>
              <a:t>消息队列</a:t>
            </a:r>
            <a:endParaRPr lang="en-US" altLang="zh-CN" dirty="0"/>
          </a:p>
          <a:p>
            <a:pPr lvl="1"/>
            <a:r>
              <a:rPr lang="zh-CN" altLang="en-US" dirty="0"/>
              <a:t>共享内存</a:t>
            </a:r>
          </a:p>
        </p:txBody>
      </p:sp>
    </p:spTree>
    <p:extLst>
      <p:ext uri="{BB962C8B-B14F-4D97-AF65-F5344CB8AC3E}">
        <p14:creationId xmlns:p14="http://schemas.microsoft.com/office/powerpoint/2010/main" val="833566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2506A-61A5-4FD9-896A-E985D272C5B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进程的资源如何回收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如何回收进程占据的资源？</a:t>
            </a:r>
            <a:endParaRPr lang="en-US" altLang="zh-CN" dirty="0"/>
          </a:p>
          <a:p>
            <a:pPr lvl="1"/>
            <a:r>
              <a:rPr lang="zh-CN" altLang="en-US" dirty="0"/>
              <a:t>主动回收：</a:t>
            </a:r>
            <a:r>
              <a:rPr lang="en-US" altLang="zh-CN" dirty="0"/>
              <a:t>free, </a:t>
            </a:r>
            <a:r>
              <a:rPr lang="en-US" altLang="zh-CN" dirty="0" err="1"/>
              <a:t>fclose</a:t>
            </a:r>
            <a:endParaRPr lang="en-US" altLang="zh-CN" dirty="0"/>
          </a:p>
          <a:p>
            <a:pPr lvl="1"/>
            <a:r>
              <a:rPr lang="zh-CN" altLang="en-US" dirty="0"/>
              <a:t>系统中的服务线程定期回收物理内存，填充</a:t>
            </a:r>
            <a:r>
              <a:rPr lang="en-US" altLang="zh-CN" dirty="0" err="1"/>
              <a:t>free_list</a:t>
            </a:r>
            <a:endParaRPr lang="en-US" altLang="zh-CN" dirty="0"/>
          </a:p>
          <a:p>
            <a:pPr lvl="1"/>
            <a:r>
              <a:rPr lang="zh-CN" altLang="en-US" dirty="0"/>
              <a:t>进程退出时回收：</a:t>
            </a:r>
            <a:endParaRPr lang="en-US" altLang="zh-CN" dirty="0"/>
          </a:p>
          <a:p>
            <a:pPr lvl="2"/>
            <a:r>
              <a:rPr lang="zh-CN" altLang="en-US" dirty="0"/>
              <a:t>父进程收到子进程的退出信号，并回收资源</a:t>
            </a:r>
            <a:endParaRPr lang="en-US" altLang="zh-CN" dirty="0"/>
          </a:p>
          <a:p>
            <a:pPr lvl="2"/>
            <a:r>
              <a:rPr lang="zh-CN" altLang="en-US" dirty="0"/>
              <a:t>按照</a:t>
            </a:r>
            <a:r>
              <a:rPr lang="en-US" altLang="zh-CN" dirty="0"/>
              <a:t>PCB</a:t>
            </a:r>
            <a:r>
              <a:rPr lang="zh-CN" altLang="en-US" dirty="0"/>
              <a:t>中的信息，关闭文件，回收物理页</a:t>
            </a:r>
            <a:endParaRPr lang="en-US" altLang="zh-CN" dirty="0"/>
          </a:p>
          <a:p>
            <a:pPr lvl="2"/>
            <a:r>
              <a:rPr lang="zh-CN" altLang="en-US" dirty="0"/>
              <a:t>孤儿进程：由</a:t>
            </a:r>
            <a:r>
              <a:rPr lang="en-US" altLang="zh-CN" dirty="0" err="1"/>
              <a:t>Init</a:t>
            </a:r>
            <a:r>
              <a:rPr lang="zh-CN" altLang="en-US" dirty="0"/>
              <a:t>接管</a:t>
            </a:r>
            <a:endParaRPr lang="en-US" altLang="zh-CN" dirty="0"/>
          </a:p>
          <a:p>
            <a:pPr lvl="2"/>
            <a:r>
              <a:rPr lang="zh-CN" altLang="en-US" dirty="0"/>
              <a:t>父进程回收子进程资源的方法，是为了编程简便</a:t>
            </a:r>
            <a:endParaRPr lang="en-US" altLang="zh-CN" dirty="0"/>
          </a:p>
        </p:txBody>
      </p:sp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2640014" y="5300664"/>
            <a:ext cx="3267075" cy="5048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668B5-A021-1CA1-4D43-8575705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56175D-CB60-9360-5BBE-E1744530FB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如何获得物理内存分布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B10019-BCE2-E079-BFD4-7C0E0B9A1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循环探测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BIOS</a:t>
            </a:r>
            <a:r>
              <a:rPr lang="zh-CN" altLang="en-US" dirty="0"/>
              <a:t>调用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DD7CE-227D-54A0-0266-9591B49C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42097"/>
            <a:ext cx="4904792" cy="42790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AFE3C6-F130-C4B8-ED17-62F1127BF170}"/>
              </a:ext>
            </a:extLst>
          </p:cNvPr>
          <p:cNvSpPr txBox="1"/>
          <p:nvPr/>
        </p:nvSpPr>
        <p:spPr>
          <a:xfrm>
            <a:off x="693180" y="6095301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www.uruk.org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orig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-grub/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</a:rPr>
              <a:t>mem64mb.html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374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34480B-C535-4A79-99CC-39A7C955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9BB76-661F-4F23-A2E6-DCF093FEDF36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6E4D60-4D9F-479C-8C8B-4BCB98C7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EC7D7D-9AD9-4A7B-95D6-546563A0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93FB38-C841-49FA-AE4F-2295F89A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0"/>
            <a:ext cx="711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0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03BD8-79A7-7A9E-807C-2D250CEE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A081DF-5237-B9FB-68F9-1775D2E39D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文件系统有这么“不堪”吗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83DB0-7CBD-251D-73C3-A1CF9D084CE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文件读写时发生了什么？</a:t>
            </a:r>
            <a:endParaRPr lang="en-US" altLang="zh-CN" dirty="0"/>
          </a:p>
          <a:p>
            <a:r>
              <a:rPr lang="zh-CN" altLang="en-US"/>
              <a:t>为什么文件系统这么容易坏？</a:t>
            </a:r>
          </a:p>
        </p:txBody>
      </p:sp>
    </p:spTree>
    <p:extLst>
      <p:ext uri="{BB962C8B-B14F-4D97-AF65-F5344CB8AC3E}">
        <p14:creationId xmlns:p14="http://schemas.microsoft.com/office/powerpoint/2010/main" val="3269278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6FE792-D92D-4D68-BDF4-BC54757012C2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文件写入（修改）时发生了什么？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在内存中创建一个空的</a:t>
            </a:r>
            <a:r>
              <a:rPr lang="en-US" altLang="zh-CN" dirty="0">
                <a:ea typeface="宋体" panose="02010600030101010101" pitchFamily="2" charset="-122"/>
              </a:rPr>
              <a:t>B+</a:t>
            </a:r>
            <a:r>
              <a:rPr lang="zh-CN" altLang="en-US" dirty="0">
                <a:ea typeface="宋体" panose="02010600030101010101" pitchFamily="2" charset="-122"/>
              </a:rPr>
              <a:t>树索引节点或者链表节点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如果存在，在文件系统中找到对应的节点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修改文件夹对应的数据节点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这里记录着文件大小，修改时间等元数据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在内存中创建对应的数据节点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建立数据节点和索引结点的对应关系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写调用返回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系统在合适的时机写回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CA0C1D1-E626-445B-82CC-68356C1CD28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93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Helvetica"/>
                <a:cs typeface="Helvetica"/>
              </a:rPr>
              <a:t>Split-Level I/O Scheduling: Multi-Layer Hooks</a:t>
            </a:r>
          </a:p>
        </p:txBody>
      </p:sp>
      <p:grpSp>
        <p:nvGrpSpPr>
          <p:cNvPr id="26628" name="Group 8"/>
          <p:cNvGrpSpPr>
            <a:grpSpLocks/>
          </p:cNvGrpSpPr>
          <p:nvPr/>
        </p:nvGrpSpPr>
        <p:grpSpPr bwMode="auto">
          <a:xfrm>
            <a:off x="3359696" y="2012172"/>
            <a:ext cx="4872037" cy="3943349"/>
            <a:chOff x="1383625" y="1446986"/>
            <a:chExt cx="5604708" cy="4980534"/>
          </a:xfrm>
        </p:grpSpPr>
        <p:grpSp>
          <p:nvGrpSpPr>
            <p:cNvPr id="26630" name="Group 131"/>
            <p:cNvGrpSpPr>
              <a:grpSpLocks/>
            </p:cNvGrpSpPr>
            <p:nvPr/>
          </p:nvGrpSpPr>
          <p:grpSpPr bwMode="auto">
            <a:xfrm>
              <a:off x="1383625" y="2397375"/>
              <a:ext cx="5538963" cy="516600"/>
              <a:chOff x="1369609" y="2658023"/>
              <a:chExt cx="3131875" cy="43175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870" y="2658023"/>
                <a:ext cx="3123614" cy="423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916"/>
                <a:ext cx="1289717" cy="3898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632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32" name="Group 135"/>
            <p:cNvGrpSpPr>
              <a:grpSpLocks/>
            </p:cNvGrpSpPr>
            <p:nvPr/>
          </p:nvGrpSpPr>
          <p:grpSpPr bwMode="auto">
            <a:xfrm>
              <a:off x="3653632" y="1457010"/>
              <a:ext cx="1108524" cy="466474"/>
              <a:chOff x="1324203" y="2425236"/>
              <a:chExt cx="3178161" cy="107151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6562" y="2660127"/>
                <a:ext cx="3125802" cy="8198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203" y="2425236"/>
                <a:ext cx="3125802" cy="10715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3" name="Group 138"/>
            <p:cNvGrpSpPr>
              <a:grpSpLocks/>
            </p:cNvGrpSpPr>
            <p:nvPr/>
          </p:nvGrpSpPr>
          <p:grpSpPr bwMode="auto">
            <a:xfrm>
              <a:off x="5583961" y="1465029"/>
              <a:ext cx="1106697" cy="473190"/>
              <a:chOff x="1325856" y="2396325"/>
              <a:chExt cx="3172922" cy="1086936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8214" y="2658849"/>
                <a:ext cx="3120564" cy="82441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5856" y="2396325"/>
                <a:ext cx="3120564" cy="10715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4" name="Group 141"/>
            <p:cNvGrpSpPr>
              <a:grpSpLocks/>
            </p:cNvGrpSpPr>
            <p:nvPr/>
          </p:nvGrpSpPr>
          <p:grpSpPr bwMode="auto">
            <a:xfrm>
              <a:off x="1677648" y="1446986"/>
              <a:ext cx="1106697" cy="469181"/>
              <a:chOff x="1325994" y="2402213"/>
              <a:chExt cx="3172923" cy="1077729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8353" y="2660131"/>
                <a:ext cx="3120564" cy="8198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5994" y="2402213"/>
                <a:ext cx="3120564" cy="10715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26635" name="Group 144"/>
            <p:cNvGrpSpPr>
              <a:grpSpLocks/>
            </p:cNvGrpSpPr>
            <p:nvPr/>
          </p:nvGrpSpPr>
          <p:grpSpPr bwMode="auto">
            <a:xfrm>
              <a:off x="1398235" y="1916167"/>
              <a:ext cx="841893" cy="487753"/>
              <a:chOff x="1378105" y="2305041"/>
              <a:chExt cx="841893" cy="521095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8105" y="2369304"/>
                <a:ext cx="841893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19998" y="2305041"/>
                <a:ext cx="0" cy="51410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6" name="Group 147"/>
            <p:cNvGrpSpPr>
              <a:grpSpLocks/>
            </p:cNvGrpSpPr>
            <p:nvPr/>
          </p:nvGrpSpPr>
          <p:grpSpPr bwMode="auto">
            <a:xfrm>
              <a:off x="3321258" y="1916167"/>
              <a:ext cx="947815" cy="487753"/>
              <a:chOff x="1315510" y="2305041"/>
              <a:chExt cx="947815" cy="521095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510" y="2369304"/>
                <a:ext cx="947815" cy="45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1321" y="2305041"/>
                <a:ext cx="0" cy="51410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7" name="Group 150"/>
            <p:cNvGrpSpPr>
              <a:grpSpLocks/>
            </p:cNvGrpSpPr>
            <p:nvPr/>
          </p:nvGrpSpPr>
          <p:grpSpPr bwMode="auto">
            <a:xfrm>
              <a:off x="5461603" y="1938221"/>
              <a:ext cx="849199" cy="1577972"/>
              <a:chOff x="1515853" y="2306590"/>
              <a:chExt cx="849199" cy="1685840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5853" y="2349432"/>
                <a:ext cx="849199" cy="45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779" y="2306590"/>
                <a:ext cx="0" cy="16858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153"/>
            <p:cNvGrpSpPr>
              <a:grpSpLocks/>
            </p:cNvGrpSpPr>
            <p:nvPr/>
          </p:nvGrpSpPr>
          <p:grpSpPr bwMode="auto">
            <a:xfrm>
              <a:off x="1383625" y="3514188"/>
              <a:ext cx="5590098" cy="467176"/>
              <a:chOff x="1397692" y="3985509"/>
              <a:chExt cx="5615863" cy="58595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509"/>
                <a:ext cx="5615863" cy="58595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509"/>
                <a:ext cx="5615863" cy="5850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26639" name="Group 156"/>
            <p:cNvGrpSpPr>
              <a:grpSpLocks/>
            </p:cNvGrpSpPr>
            <p:nvPr/>
          </p:nvGrpSpPr>
          <p:grpSpPr bwMode="auto">
            <a:xfrm>
              <a:off x="2965143" y="2916683"/>
              <a:ext cx="1397067" cy="599510"/>
              <a:chOff x="2595162" y="3490019"/>
              <a:chExt cx="1397067" cy="599510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372"/>
                <a:ext cx="1386110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5162" y="3490019"/>
                <a:ext cx="10957" cy="59951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8235" y="4538766"/>
              <a:ext cx="5590098" cy="467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412" y="4582877"/>
              <a:ext cx="260968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948" y="2501639"/>
              <a:ext cx="418208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609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1797" y="2501639"/>
              <a:ext cx="418207" cy="29875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45" name="Group 164"/>
            <p:cNvGrpSpPr>
              <a:grpSpLocks/>
            </p:cNvGrpSpPr>
            <p:nvPr/>
          </p:nvGrpSpPr>
          <p:grpSpPr bwMode="auto">
            <a:xfrm>
              <a:off x="4186892" y="3977353"/>
              <a:ext cx="1088434" cy="561413"/>
              <a:chOff x="2589734" y="3528663"/>
              <a:chExt cx="1088434" cy="561413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4343" y="3630920"/>
                <a:ext cx="1073825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89734" y="3528663"/>
                <a:ext cx="14610" cy="5614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46" name="Group 167"/>
            <p:cNvGrpSpPr>
              <a:grpSpLocks/>
            </p:cNvGrpSpPr>
            <p:nvPr/>
          </p:nvGrpSpPr>
          <p:grpSpPr bwMode="auto"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5193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8596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787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26647" name="Group 171"/>
            <p:cNvGrpSpPr>
              <a:grpSpLocks/>
            </p:cNvGrpSpPr>
            <p:nvPr/>
          </p:nvGrpSpPr>
          <p:grpSpPr bwMode="auto"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46" y="4582507"/>
                <a:ext cx="418208" cy="1984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8250" y="4634638"/>
                <a:ext cx="418208" cy="200505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441" y="4688774"/>
                <a:ext cx="418208" cy="1985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0874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770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4138" y="5605451"/>
              <a:ext cx="1037300" cy="822069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651" name="Group 178"/>
            <p:cNvGrpSpPr>
              <a:grpSpLocks/>
            </p:cNvGrpSpPr>
            <p:nvPr/>
          </p:nvGrpSpPr>
          <p:grpSpPr bwMode="auto">
            <a:xfrm>
              <a:off x="2532325" y="5005942"/>
              <a:ext cx="1552298" cy="599510"/>
              <a:chOff x="1196206" y="3490989"/>
              <a:chExt cx="1552298" cy="59951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206" y="3619312"/>
                <a:ext cx="155229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5101" y="3490989"/>
                <a:ext cx="10957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52" name="Group 181"/>
            <p:cNvGrpSpPr>
              <a:grpSpLocks/>
            </p:cNvGrpSpPr>
            <p:nvPr/>
          </p:nvGrpSpPr>
          <p:grpSpPr bwMode="auto">
            <a:xfrm>
              <a:off x="4499178" y="5005942"/>
              <a:ext cx="1630826" cy="599510"/>
              <a:chOff x="2562853" y="3536379"/>
              <a:chExt cx="1230248" cy="599510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2853" y="3662697"/>
                <a:ext cx="1230248" cy="427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4895" y="3536379"/>
                <a:ext cx="0" cy="59951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966" y="5886157"/>
              <a:ext cx="931379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013" y="5892172"/>
              <a:ext cx="933206" cy="4664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8259" y="5886157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6466" y="5892172"/>
              <a:ext cx="290372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840" y="6044556"/>
              <a:ext cx="290370" cy="304767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40021" y="1968297"/>
              <a:ext cx="0" cy="1515815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10" y="1916166"/>
              <a:ext cx="0" cy="481211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184" y="1916166"/>
              <a:ext cx="0" cy="481211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2789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F1292-872B-4F3A-9737-419B6E2226D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找到对应的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删除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在内存中把对应的页面释放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</a:t>
            </a:r>
            <a:r>
              <a:rPr lang="en-US" altLang="zh-CN" dirty="0" err="1">
                <a:ea typeface="宋体" panose="02010600030101010101" pitchFamily="2" charset="-122"/>
              </a:rPr>
              <a:t>inode</a:t>
            </a:r>
            <a:r>
              <a:rPr lang="zh-CN" altLang="en-US" dirty="0">
                <a:ea typeface="宋体" panose="02010600030101010101" pitchFamily="2" charset="-122"/>
              </a:rPr>
              <a:t>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把硬盘中对应的数据块清零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把硬盘中的块记成未使用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把文件夹中的项清除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这个过程太慢了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BC704-2E5F-437A-8A84-D88053BF642F}" type="slidenum">
              <a:rPr lang="en-US" altLang="ko-KR" sz="1200">
                <a:solidFill>
                  <a:schemeClr val="bg1"/>
                </a:solidFill>
                <a:ea typeface="굴림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ko-KR" sz="1200">
              <a:solidFill>
                <a:schemeClr val="bg1"/>
              </a:solidFill>
              <a:ea typeface="굴림"/>
              <a:cs typeface="굴림"/>
            </a:endParaRPr>
          </a:p>
        </p:txBody>
      </p:sp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文件删除时发生了什么？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找到对应的</a:t>
            </a:r>
            <a:r>
              <a:rPr lang="en-US" altLang="zh-CN" dirty="0" err="1"/>
              <a:t>inode</a:t>
            </a:r>
            <a:endParaRPr lang="en-US" altLang="zh-CN" dirty="0"/>
          </a:p>
          <a:p>
            <a:pPr lvl="1"/>
            <a:r>
              <a:rPr lang="zh-CN" altLang="en-US" dirty="0"/>
              <a:t>在内存中把对应的</a:t>
            </a:r>
            <a:r>
              <a:rPr lang="en-US" altLang="zh-CN" dirty="0" err="1"/>
              <a:t>inode</a:t>
            </a:r>
            <a:r>
              <a:rPr lang="zh-CN" altLang="en-US" dirty="0"/>
              <a:t>删除</a:t>
            </a:r>
            <a:endParaRPr lang="en-US" altLang="zh-CN" dirty="0"/>
          </a:p>
          <a:p>
            <a:pPr lvl="1"/>
            <a:r>
              <a:rPr lang="zh-CN" altLang="en-US" dirty="0"/>
              <a:t>在内存中把对应的页面释放</a:t>
            </a:r>
            <a:endParaRPr lang="en-US" altLang="zh-CN" dirty="0"/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把硬盘中的</a:t>
            </a:r>
            <a:r>
              <a:rPr lang="en-US" altLang="zh-CN" strike="sngStrike" dirty="0" err="1">
                <a:solidFill>
                  <a:schemeClr val="accent1">
                    <a:lumMod val="75000"/>
                  </a:schemeClr>
                </a:solidFill>
              </a:rPr>
              <a:t>inode</a:t>
            </a:r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strike="sngStrike" dirty="0">
                <a:solidFill>
                  <a:schemeClr val="accent1">
                    <a:lumMod val="75000"/>
                  </a:schemeClr>
                </a:solidFill>
              </a:rPr>
              <a:t>把硬盘中对应的数据块清零</a:t>
            </a:r>
            <a:endParaRPr lang="en-US" altLang="zh-CN" strike="sngStrike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把文件夹中的项删除</a:t>
            </a:r>
            <a:endParaRPr lang="en-US" altLang="zh-CN" dirty="0"/>
          </a:p>
          <a:p>
            <a:pPr lvl="1"/>
            <a:r>
              <a:rPr lang="zh-CN" altLang="en-US" dirty="0"/>
              <a:t>把文件占据的块标记为不再被用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EFD60D-0DEE-4C25-A281-30E1773B39C5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关机时发生了什么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关机由</a:t>
            </a:r>
            <a:r>
              <a:rPr lang="en-US" altLang="zh-CN"/>
              <a:t>Init</a:t>
            </a:r>
            <a:r>
              <a:rPr lang="zh-CN" altLang="en-US"/>
              <a:t>在接收到特定信号时发起</a:t>
            </a:r>
            <a:endParaRPr lang="en-US" altLang="zh-CN"/>
          </a:p>
          <a:p>
            <a:r>
              <a:rPr lang="zh-CN" altLang="en-US"/>
              <a:t>用停止信号通知所有的进程退出（</a:t>
            </a:r>
            <a:r>
              <a:rPr lang="en-US" altLang="zh-CN"/>
              <a:t>SIGSTOP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用杀死信号保证所有的进程退出</a:t>
            </a:r>
            <a:r>
              <a:rPr lang="en-US" altLang="zh-CN"/>
              <a:t>(SIGKILL)</a:t>
            </a:r>
          </a:p>
          <a:p>
            <a:r>
              <a:rPr lang="zh-CN" altLang="en-US"/>
              <a:t>各层各式的内存数据回写</a:t>
            </a:r>
            <a:endParaRPr lang="en-US" altLang="zh-CN"/>
          </a:p>
          <a:p>
            <a:r>
              <a:rPr lang="zh-CN" altLang="en-US"/>
              <a:t>关闭电源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249B91-81FB-4B3D-B69A-7CDD71DB267B}" type="slidenum">
              <a:rPr lang="en-US" altLang="ko-KR" sz="1200">
                <a:solidFill>
                  <a:schemeClr val="bg1"/>
                </a:solidFill>
                <a:latin typeface="微软雅黑" panose="020B0503020204020204" pitchFamily="34" charset="-122"/>
                <a:cs typeface="굴림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ko-KR" sz="1200">
              <a:solidFill>
                <a:schemeClr val="bg1"/>
              </a:solidFill>
              <a:latin typeface="微软雅黑" panose="020B0503020204020204" pitchFamily="34" charset="-122"/>
              <a:cs typeface="굴림"/>
            </a:endParaRPr>
          </a:p>
        </p:txBody>
      </p:sp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如果意外断电会怎么样？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如果数据在缓存中？</a:t>
            </a:r>
            <a:endParaRPr lang="en-US" altLang="zh-CN"/>
          </a:p>
          <a:p>
            <a:r>
              <a:rPr lang="zh-CN" altLang="en-US"/>
              <a:t>如果磁头正在写入？</a:t>
            </a:r>
            <a:endParaRPr lang="en-US" altLang="zh-CN"/>
          </a:p>
          <a:p>
            <a:r>
              <a:rPr lang="zh-CN" altLang="en-US"/>
              <a:t>如果磁头正在飞行？</a:t>
            </a:r>
            <a:endParaRPr lang="en-US" altLang="zh-CN"/>
          </a:p>
          <a:p>
            <a:r>
              <a:rPr lang="zh-CN" altLang="en-US"/>
              <a:t>如何应对这些意外事件？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C1D0F-C8F8-A7E5-1818-99A6BAD6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67B162C-10C2-4DFE-B37D-80D43CD856C4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197BDF-E672-AE98-2C9E-FDCBA09BF6D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E4EF5-3AE9-5FD0-8251-3C87B9BEE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66754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在系统启动的时候频频出镜，接管所有的硬件资源并建立索引</a:t>
            </a:r>
            <a:endParaRPr lang="en-US" altLang="zh-CN" dirty="0"/>
          </a:p>
          <a:p>
            <a:pPr lvl="1"/>
            <a:r>
              <a:rPr lang="zh-CN" altLang="en-US" dirty="0"/>
              <a:t>中断向量表、上下文数据结构、可用物理内存</a:t>
            </a:r>
            <a:endParaRPr lang="en-US" altLang="zh-CN" dirty="0"/>
          </a:p>
          <a:p>
            <a:r>
              <a:rPr lang="en-US" altLang="zh-CN" dirty="0"/>
              <a:t>OS</a:t>
            </a:r>
            <a:r>
              <a:rPr lang="zh-CN" altLang="en-US" dirty="0"/>
              <a:t>启动成功后，创建一个进程，从此控制权交到用户空间</a:t>
            </a:r>
            <a:endParaRPr lang="en-US" altLang="zh-CN" dirty="0"/>
          </a:p>
          <a:p>
            <a:r>
              <a:rPr lang="zh-CN" altLang="en-US" dirty="0"/>
              <a:t>用户空间的进程都是通过创建进程的系统调用复制而来，新的进程利用</a:t>
            </a:r>
            <a:r>
              <a:rPr lang="en-US" altLang="zh-CN" dirty="0" err="1"/>
              <a:t>mmap</a:t>
            </a:r>
            <a:r>
              <a:rPr lang="zh-CN" altLang="en-US" dirty="0"/>
              <a:t>或者其他调用构建自己的地址空间</a:t>
            </a:r>
            <a:endParaRPr lang="en-US" altLang="zh-CN" dirty="0"/>
          </a:p>
          <a:p>
            <a:r>
              <a:rPr lang="zh-CN" altLang="en-US" dirty="0"/>
              <a:t>在构建好的空间中，进程的运行就是用户程序的指令流填入处理器中，这个过程与操作系统无关</a:t>
            </a:r>
            <a:endParaRPr lang="en-US" altLang="zh-CN" dirty="0"/>
          </a:p>
          <a:p>
            <a:r>
              <a:rPr lang="zh-CN" altLang="en-US" dirty="0"/>
              <a:t>中断（外设）和异常（</a:t>
            </a:r>
            <a:r>
              <a:rPr lang="en-US" altLang="zh-CN" dirty="0" err="1"/>
              <a:t>syscall</a:t>
            </a:r>
            <a:r>
              <a:rPr lang="en-US" altLang="zh-CN" dirty="0"/>
              <a:t>, page fault)</a:t>
            </a:r>
            <a:r>
              <a:rPr lang="zh-CN" altLang="en-US" dirty="0"/>
              <a:t>是</a:t>
            </a:r>
            <a:r>
              <a:rPr lang="en-US" altLang="zh-CN" dirty="0"/>
              <a:t>OS</a:t>
            </a:r>
            <a:r>
              <a:rPr lang="zh-CN" altLang="en-US" dirty="0"/>
              <a:t>出场的主要时机</a:t>
            </a:r>
            <a:endParaRPr lang="en-US" altLang="zh-CN" dirty="0"/>
          </a:p>
          <a:p>
            <a:r>
              <a:rPr lang="zh-CN" altLang="en-US" dirty="0"/>
              <a:t>时钟中断是主要的调度源之一</a:t>
            </a:r>
            <a:endParaRPr lang="en-US" altLang="zh-CN" dirty="0"/>
          </a:p>
          <a:p>
            <a:pPr lvl="1"/>
            <a:r>
              <a:rPr lang="zh-CN" altLang="en-US" dirty="0"/>
              <a:t>优先级、时间片轮转、先进先出。。。。</a:t>
            </a:r>
            <a:endParaRPr lang="en-US" altLang="zh-CN" dirty="0"/>
          </a:p>
          <a:p>
            <a:r>
              <a:rPr lang="zh-CN" altLang="en-US" dirty="0"/>
              <a:t>缺页异常是主要的页面转换驱动力</a:t>
            </a:r>
            <a:endParaRPr lang="en-US" altLang="zh-CN" dirty="0"/>
          </a:p>
          <a:p>
            <a:pPr lvl="1"/>
            <a:r>
              <a:rPr lang="en-US" altLang="zh-CN" dirty="0" err="1"/>
              <a:t>LRU</a:t>
            </a:r>
            <a:r>
              <a:rPr lang="zh-CN" altLang="en-US" dirty="0"/>
              <a:t>，</a:t>
            </a:r>
            <a:r>
              <a:rPr lang="en-US" altLang="zh-CN" dirty="0"/>
              <a:t>FIFO</a:t>
            </a:r>
            <a:r>
              <a:rPr lang="zh-CN" altLang="en-US" dirty="0"/>
              <a:t>，时钟调度法。。。。</a:t>
            </a:r>
            <a:endParaRPr lang="en-US" altLang="zh-CN" dirty="0"/>
          </a:p>
          <a:p>
            <a:r>
              <a:rPr lang="zh-CN" altLang="en-US" dirty="0"/>
              <a:t>系统调用是主要的进程状态变化驱动力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运行变阻塞</a:t>
            </a:r>
            <a:endParaRPr lang="en-US" altLang="zh-CN" dirty="0"/>
          </a:p>
          <a:p>
            <a:r>
              <a:rPr lang="zh-CN" altLang="en-US" dirty="0"/>
              <a:t>外设的中断是另一个进程状态变化驱动力</a:t>
            </a:r>
            <a:endParaRPr lang="en-US" altLang="zh-CN" dirty="0"/>
          </a:p>
          <a:p>
            <a:pPr lvl="1"/>
            <a:r>
              <a:rPr lang="zh-CN" altLang="en-US" dirty="0"/>
              <a:t>阻塞变就绪</a:t>
            </a:r>
          </a:p>
        </p:txBody>
      </p:sp>
    </p:spTree>
    <p:extLst>
      <p:ext uri="{BB962C8B-B14F-4D97-AF65-F5344CB8AC3E}">
        <p14:creationId xmlns:p14="http://schemas.microsoft.com/office/powerpoint/2010/main" val="4662301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3552" y="2346191"/>
            <a:ext cx="7777162" cy="18724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/>
              <a:cs typeface="굴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5195</Words>
  <Application>Microsoft Office PowerPoint</Application>
  <PresentationFormat>宽屏</PresentationFormat>
  <Paragraphs>936</Paragraphs>
  <Slides>99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4" baseType="lpstr">
      <vt:lpstr>HelveticaNeue Regular</vt:lpstr>
      <vt:lpstr>等线</vt:lpstr>
      <vt:lpstr>华文琥珀</vt:lpstr>
      <vt:lpstr>喵呜黑体</vt:lpstr>
      <vt:lpstr>微软雅黑</vt:lpstr>
      <vt:lpstr>Arial</vt:lpstr>
      <vt:lpstr>Calibri</vt:lpstr>
      <vt:lpstr>Courier New</vt:lpstr>
      <vt:lpstr>Helvetica</vt:lpstr>
      <vt:lpstr>Raleway</vt:lpstr>
      <vt:lpstr>Times New Roman</vt:lpstr>
      <vt:lpstr>Verdana</vt:lpstr>
      <vt:lpstr>Wingdings</vt:lpstr>
      <vt:lpstr>psh3_Print</vt:lpstr>
      <vt:lpstr>自定义设计方案</vt:lpstr>
      <vt:lpstr>章节8：系统启动和工作过程</vt:lpstr>
      <vt:lpstr>操作系统未被“理论原理”覆盖的部分</vt:lpstr>
      <vt:lpstr>uCore 概览</vt:lpstr>
      <vt:lpstr>系统上电时发生了什么</vt:lpstr>
      <vt:lpstr>什么是BIOS？</vt:lpstr>
      <vt:lpstr>扩展问题：关于BIOS</vt:lpstr>
      <vt:lpstr>再扩展问题：关于SBI</vt:lpstr>
      <vt:lpstr>关于BIOS</vt:lpstr>
      <vt:lpstr>如何获得物理内存分布</vt:lpstr>
      <vt:lpstr>获得物理内存分布后OS如何使用</vt:lpstr>
      <vt:lpstr>为什么新买的内存可以用在原来的程序中？</vt:lpstr>
      <vt:lpstr>PowerPoint 演示文稿</vt:lpstr>
      <vt:lpstr>令人抓狂的80386: 实模式、保护模式、段机制、页机制</vt:lpstr>
      <vt:lpstr>uCore中的地址转换过程</vt:lpstr>
      <vt:lpstr>PowerPoint 演示文稿</vt:lpstr>
      <vt:lpstr>地址翻译过程中的“鸡蛋问题”</vt:lpstr>
      <vt:lpstr>RISC-V</vt:lpstr>
      <vt:lpstr>uCore64 on RISC-V </vt:lpstr>
      <vt:lpstr>RISCV64中的页表组织</vt:lpstr>
      <vt:lpstr>uCore64 on RISC-V </vt:lpstr>
      <vt:lpstr>PowerPoint 演示文稿</vt:lpstr>
      <vt:lpstr>uCore中的地址偏移问题</vt:lpstr>
      <vt:lpstr>OS在内存地址的哪个位置？</vt:lpstr>
      <vt:lpstr>OS以为自己在哪个地址？(前面一串F理解成7F)</vt:lpstr>
      <vt:lpstr>一点链接器的细节</vt:lpstr>
      <vt:lpstr>地址差异</vt:lpstr>
      <vt:lpstr>uCore on X86(这部分内容仅适用于x86处理器)</vt:lpstr>
      <vt:lpstr>一点链接器的细节(这部分内容仅适用于x86处理器)</vt:lpstr>
      <vt:lpstr>但是事实并非如此(这部分内容仅适用于x86处理器)</vt:lpstr>
      <vt:lpstr>手动偏移(这部分内容仅适用于x86处理器)</vt:lpstr>
      <vt:lpstr>自动偏移：__gdtdesc内容</vt:lpstr>
      <vt:lpstr>准备开启页机制</vt:lpstr>
      <vt:lpstr>PowerPoint 演示文稿</vt:lpstr>
      <vt:lpstr>启动段的页表准备(这部分内容仅适用于x86处理器)</vt:lpstr>
      <vt:lpstr>ucore启动页表的准备</vt:lpstr>
      <vt:lpstr>X86启动段的页表准备</vt:lpstr>
      <vt:lpstr>启动段机制</vt:lpstr>
      <vt:lpstr>Ucore on X86中的限制</vt:lpstr>
      <vt:lpstr>Ucore on X86中的限制</vt:lpstr>
      <vt:lpstr>PowerPoint 演示文稿</vt:lpstr>
      <vt:lpstr>系统上电时发生了什么</vt:lpstr>
      <vt:lpstr>系统上电时发生了什么</vt:lpstr>
      <vt:lpstr>第一个进程建立时系统的样子</vt:lpstr>
      <vt:lpstr>PowerPoint 演示文稿</vt:lpstr>
      <vt:lpstr>系统启动完成时地址空间布局</vt:lpstr>
      <vt:lpstr>系统启动完成时OS的状态</vt:lpstr>
      <vt:lpstr>第一个进程通过exec执行init得到</vt:lpstr>
      <vt:lpstr>Exec时发生了什么</vt:lpstr>
      <vt:lpstr>exec之后发生了什么</vt:lpstr>
      <vt:lpstr>进程开始执行后地址空间的状态</vt:lpstr>
      <vt:lpstr>进程开始执行后地址空间的状态</vt:lpstr>
      <vt:lpstr>Ucore on X86 中VPT的意义是什么？</vt:lpstr>
      <vt:lpstr>Ucore riscv 中VPT的意义是什么？</vt:lpstr>
      <vt:lpstr>用户眼中的操作系统</vt:lpstr>
      <vt:lpstr>Shell Demo</vt:lpstr>
      <vt:lpstr>Shell的原理</vt:lpstr>
      <vt:lpstr>Shell的原理</vt:lpstr>
      <vt:lpstr>进程的创建和管理</vt:lpstr>
      <vt:lpstr>Fork 后，如果不exec会怎么样？</vt:lpstr>
      <vt:lpstr>fork调用后</vt:lpstr>
      <vt:lpstr>PowerPoint 演示文稿</vt:lpstr>
      <vt:lpstr>进程在运行过程中如何与OS交互</vt:lpstr>
      <vt:lpstr>虚拟内存管理示例:mmap</vt:lpstr>
      <vt:lpstr>示例：文件内容扫描</vt:lpstr>
      <vt:lpstr>如何避免这一份重复的copy？  (上页中的buf是冗余)</vt:lpstr>
      <vt:lpstr>mmap系统调用函数原型</vt:lpstr>
      <vt:lpstr>利用mmap加载数据</vt:lpstr>
      <vt:lpstr>Mmap为什么可以省下空间？</vt:lpstr>
      <vt:lpstr>缺页异常（缺页中断）的处理流程</vt:lpstr>
      <vt:lpstr>内存申请和内存释放</vt:lpstr>
      <vt:lpstr>一个变量的生命周期</vt:lpstr>
      <vt:lpstr>一个页面的生命周期</vt:lpstr>
      <vt:lpstr>PowerPoint 演示文稿</vt:lpstr>
      <vt:lpstr>解决方案</vt:lpstr>
      <vt:lpstr>Content of PCB</vt:lpstr>
      <vt:lpstr>Task_Struct in Linux</vt:lpstr>
      <vt:lpstr>页面交换发生在多进程共享场景</vt:lpstr>
      <vt:lpstr>内存交换：_fifo_tick_event的意义是什么</vt:lpstr>
      <vt:lpstr>PowerPoint 演示文稿</vt:lpstr>
      <vt:lpstr>缺页异常的过程中的细节</vt:lpstr>
      <vt:lpstr>缺页异常的过程中的细节</vt:lpstr>
      <vt:lpstr>程序运行的过程中，OS在干什么</vt:lpstr>
      <vt:lpstr>权限管理与隔离是如何实现的</vt:lpstr>
      <vt:lpstr>权限管理最终是怎么实现的</vt:lpstr>
      <vt:lpstr>指令的等级状态</vt:lpstr>
      <vt:lpstr>如何实现权限迁移</vt:lpstr>
      <vt:lpstr>OS内存区域中都是什么</vt:lpstr>
      <vt:lpstr>进程的创建和管理</vt:lpstr>
      <vt:lpstr>进程的资源如何回收</vt:lpstr>
      <vt:lpstr>PowerPoint 演示文稿</vt:lpstr>
      <vt:lpstr>文件系统有这么“不堪”吗</vt:lpstr>
      <vt:lpstr>文件写入（修改）时发生了什么？</vt:lpstr>
      <vt:lpstr>Split-Level I/O Scheduling: Multi-Layer Hooks</vt:lpstr>
      <vt:lpstr>文件删除时发生了什么？</vt:lpstr>
      <vt:lpstr>文件删除时发生了什么？</vt:lpstr>
      <vt:lpstr>关机时发生了什么</vt:lpstr>
      <vt:lpstr>如果意外断电会怎么样？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2023-12-04T10:21:55Z</dcterms:created>
  <dcterms:modified xsi:type="dcterms:W3CDTF">2025-01-07T00:47:13Z</dcterms:modified>
</cp:coreProperties>
</file>